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55"/>
  </p:notesMasterIdLst>
  <p:sldIdLst>
    <p:sldId id="256" r:id="rId2"/>
    <p:sldId id="262" r:id="rId3"/>
    <p:sldId id="261" r:id="rId4"/>
    <p:sldId id="303" r:id="rId5"/>
    <p:sldId id="260" r:id="rId6"/>
    <p:sldId id="333" r:id="rId7"/>
    <p:sldId id="334" r:id="rId8"/>
    <p:sldId id="302" r:id="rId9"/>
    <p:sldId id="290" r:id="rId10"/>
    <p:sldId id="289" r:id="rId11"/>
    <p:sldId id="304" r:id="rId12"/>
    <p:sldId id="306" r:id="rId13"/>
    <p:sldId id="257" r:id="rId14"/>
    <p:sldId id="258" r:id="rId15"/>
    <p:sldId id="264" r:id="rId16"/>
    <p:sldId id="313" r:id="rId17"/>
    <p:sldId id="338" r:id="rId18"/>
    <p:sldId id="301" r:id="rId19"/>
    <p:sldId id="274" r:id="rId20"/>
    <p:sldId id="269" r:id="rId21"/>
    <p:sldId id="276" r:id="rId22"/>
    <p:sldId id="293" r:id="rId23"/>
    <p:sldId id="272" r:id="rId24"/>
    <p:sldId id="270" r:id="rId25"/>
    <p:sldId id="320" r:id="rId26"/>
    <p:sldId id="328" r:id="rId27"/>
    <p:sldId id="268" r:id="rId28"/>
    <p:sldId id="327" r:id="rId29"/>
    <p:sldId id="309" r:id="rId30"/>
    <p:sldId id="318" r:id="rId31"/>
    <p:sldId id="341" r:id="rId32"/>
    <p:sldId id="337" r:id="rId33"/>
    <p:sldId id="263" r:id="rId34"/>
    <p:sldId id="335" r:id="rId35"/>
    <p:sldId id="308" r:id="rId36"/>
    <p:sldId id="307" r:id="rId37"/>
    <p:sldId id="281" r:id="rId38"/>
    <p:sldId id="282" r:id="rId39"/>
    <p:sldId id="283" r:id="rId40"/>
    <p:sldId id="287" r:id="rId41"/>
    <p:sldId id="284" r:id="rId42"/>
    <p:sldId id="292" r:id="rId43"/>
    <p:sldId id="322" r:id="rId44"/>
    <p:sldId id="324" r:id="rId45"/>
    <p:sldId id="323" r:id="rId46"/>
    <p:sldId id="326" r:id="rId47"/>
    <p:sldId id="288" r:id="rId48"/>
    <p:sldId id="286" r:id="rId49"/>
    <p:sldId id="331" r:id="rId50"/>
    <p:sldId id="330" r:id="rId51"/>
    <p:sldId id="291" r:id="rId52"/>
    <p:sldId id="329" r:id="rId53"/>
    <p:sldId id="340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# Intro" id="{61AF9462-6974-4565-BAC5-4F3293DBBA81}">
          <p14:sldIdLst>
            <p14:sldId id="256"/>
            <p14:sldId id="262"/>
          </p14:sldIdLst>
        </p14:section>
        <p14:section name="# CERN environment" id="{2FAD5C9F-7BA8-46A3-A4B8-D41261EFC2E2}">
          <p14:sldIdLst>
            <p14:sldId id="261"/>
            <p14:sldId id="303"/>
            <p14:sldId id="260"/>
            <p14:sldId id="333"/>
            <p14:sldId id="334"/>
            <p14:sldId id="302"/>
          </p14:sldIdLst>
        </p14:section>
        <p14:section name="# Migration overview" id="{6BC8DBD5-7AFF-406E-B0A4-F88E378B5410}">
          <p14:sldIdLst>
            <p14:sldId id="290"/>
            <p14:sldId id="289"/>
            <p14:sldId id="304"/>
            <p14:sldId id="306"/>
          </p14:sldIdLst>
        </p14:section>
        <p14:section name="# How gradle helped" id="{1BAA81D3-C319-4A8B-A73A-3FAB5E45C0E6}">
          <p14:sldIdLst>
            <p14:sldId id="257"/>
          </p14:sldIdLst>
        </p14:section>
        <p14:section name="# # Flexible versioning" id="{D17361FA-7AE4-4355-8E1E-E3EF50348B97}">
          <p14:sldIdLst>
            <p14:sldId id="258"/>
          </p14:sldIdLst>
        </p14:section>
        <p14:section name="# # Task generation" id="{DB602C3E-C752-4596-97DA-E158E154BE40}">
          <p14:sldIdLst>
            <p14:sldId id="264"/>
            <p14:sldId id="313"/>
            <p14:sldId id="338"/>
            <p14:sldId id="301"/>
          </p14:sldIdLst>
        </p14:section>
        <p14:section name="# # POM customisation" id="{B629816A-6E6A-4C4F-80CC-103E9BA83670}">
          <p14:sldIdLst>
            <p14:sldId id="274"/>
            <p14:sldId id="269"/>
            <p14:sldId id="276"/>
            <p14:sldId id="293"/>
            <p14:sldId id="272"/>
          </p14:sldIdLst>
        </p14:section>
        <p14:section name="# # Dependency resolution" id="{B9F8D498-2F6F-411B-867A-EDA452225CAF}">
          <p14:sldIdLst>
            <p14:sldId id="270"/>
            <p14:sldId id="320"/>
            <p14:sldId id="328"/>
          </p14:sldIdLst>
        </p14:section>
        <p14:section name="# # Dependency configs" id="{70A730DC-9648-44AD-B700-7B38F310BF32}">
          <p14:sldIdLst>
            <p14:sldId id="268"/>
            <p14:sldId id="327"/>
            <p14:sldId id="309"/>
            <p14:sldId id="318"/>
            <p14:sldId id="341"/>
          </p14:sldIdLst>
        </p14:section>
        <p14:section name="# # Init scripts" id="{BF9FB38E-5E31-42D9-916C-F0D15DC6A605}">
          <p14:sldIdLst>
            <p14:sldId id="337"/>
            <p14:sldId id="263"/>
            <p14:sldId id="335"/>
            <p14:sldId id="308"/>
            <p14:sldId id="307"/>
          </p14:sldIdLst>
        </p14:section>
        <p14:section name="# # Summary" id="{8917D6BF-F1B2-4325-ACB6-54E60FD5973E}">
          <p14:sldIdLst>
            <p14:sldId id="281"/>
          </p14:sldIdLst>
        </p14:section>
        <p14:section name="# How gradle could have" id="{7E14B054-A57C-434C-A9E1-AE04FC5A5841}">
          <p14:sldIdLst>
            <p14:sldId id="282"/>
          </p14:sldIdLst>
        </p14:section>
        <p14:section name="# # Smaller bits" id="{69EFD958-7565-443A-9939-F661383672D8}">
          <p14:sldIdLst>
            <p14:sldId id="283"/>
            <p14:sldId id="287"/>
          </p14:sldIdLst>
        </p14:section>
        <p14:section name="# # Logging" id="{F231A187-2469-47CD-AFA9-ED3C72BE8686}">
          <p14:sldIdLst>
            <p14:sldId id="284"/>
            <p14:sldId id="292"/>
            <p14:sldId id="322"/>
            <p14:sldId id="324"/>
            <p14:sldId id="323"/>
            <p14:sldId id="326"/>
          </p14:sldIdLst>
        </p14:section>
        <p14:section name="# # Eclipse plugins" id="{0E8D9A4C-C71E-4B58-B87F-FB9C806528AA}">
          <p14:sldIdLst>
            <p14:sldId id="288"/>
          </p14:sldIdLst>
        </p14:section>
        <p14:section name="# # Buildship" id="{43259878-245E-4F77-AAC7-2BEEAE0574E4}">
          <p14:sldIdLst>
            <p14:sldId id="286"/>
            <p14:sldId id="331"/>
            <p14:sldId id="330"/>
            <p14:sldId id="291"/>
            <p14:sldId id="329"/>
          </p14:sldIdLst>
        </p14:section>
        <p14:section name="# Outro" id="{15D4CE3C-A2D1-4227-A147-8C431A134B37}">
          <p14:sldIdLst>
            <p14:sldId id="34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dre Fejes" initials="EF" lastIdx="1" clrIdx="0">
    <p:extLst>
      <p:ext uri="{19B8F6BF-5375-455C-9EA6-DF929625EA0E}">
        <p15:presenceInfo xmlns:p15="http://schemas.microsoft.com/office/powerpoint/2012/main" userId="S-1-5-21-1526224874-1540688658-1361462980-27472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0BB"/>
    <a:srgbClr val="000099"/>
    <a:srgbClr val="660E7A"/>
    <a:srgbClr val="1E5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86368" autoAdjust="0"/>
  </p:normalViewPr>
  <p:slideViewPr>
    <p:cSldViewPr snapToGrid="0">
      <p:cViewPr varScale="1">
        <p:scale>
          <a:sx n="78" d="100"/>
          <a:sy n="78" d="100"/>
        </p:scale>
        <p:origin x="792" y="67"/>
      </p:cViewPr>
      <p:guideLst/>
    </p:cSldViewPr>
  </p:slideViewPr>
  <p:outlineViewPr>
    <p:cViewPr>
      <p:scale>
        <a:sx n="33" d="100"/>
        <a:sy n="33" d="100"/>
      </p:scale>
      <p:origin x="0" y="-667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6.xml"/><Relationship Id="rId39" Type="http://schemas.openxmlformats.org/officeDocument/2006/relationships/slide" Target="slides/slide39.xml"/><Relationship Id="rId3" Type="http://schemas.openxmlformats.org/officeDocument/2006/relationships/slide" Target="slides/slide3.xml"/><Relationship Id="rId21" Type="http://schemas.openxmlformats.org/officeDocument/2006/relationships/slide" Target="slides/slide21.xml"/><Relationship Id="rId34" Type="http://schemas.openxmlformats.org/officeDocument/2006/relationships/slide" Target="slides/slide34.xml"/><Relationship Id="rId42" Type="http://schemas.openxmlformats.org/officeDocument/2006/relationships/slide" Target="slides/slide42.xml"/><Relationship Id="rId47" Type="http://schemas.openxmlformats.org/officeDocument/2006/relationships/slide" Target="slides/slide47.xml"/><Relationship Id="rId50" Type="http://schemas.openxmlformats.org/officeDocument/2006/relationships/slide" Target="slides/slide50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33" Type="http://schemas.openxmlformats.org/officeDocument/2006/relationships/slide" Target="slides/slide33.xml"/><Relationship Id="rId38" Type="http://schemas.openxmlformats.org/officeDocument/2006/relationships/slide" Target="slides/slide38.xml"/><Relationship Id="rId46" Type="http://schemas.openxmlformats.org/officeDocument/2006/relationships/slide" Target="slides/slide46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29" Type="http://schemas.openxmlformats.org/officeDocument/2006/relationships/slide" Target="slides/slide29.xml"/><Relationship Id="rId41" Type="http://schemas.openxmlformats.org/officeDocument/2006/relationships/slide" Target="slides/slide41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32" Type="http://schemas.openxmlformats.org/officeDocument/2006/relationships/slide" Target="slides/slide32.xml"/><Relationship Id="rId37" Type="http://schemas.openxmlformats.org/officeDocument/2006/relationships/slide" Target="slides/slide37.xml"/><Relationship Id="rId40" Type="http://schemas.openxmlformats.org/officeDocument/2006/relationships/slide" Target="slides/slide40.xml"/><Relationship Id="rId45" Type="http://schemas.openxmlformats.org/officeDocument/2006/relationships/slide" Target="slides/slide45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36" Type="http://schemas.openxmlformats.org/officeDocument/2006/relationships/slide" Target="slides/slide36.xml"/><Relationship Id="rId49" Type="http://schemas.openxmlformats.org/officeDocument/2006/relationships/slide" Target="slides/slide49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31" Type="http://schemas.openxmlformats.org/officeDocument/2006/relationships/slide" Target="slides/slide31.xml"/><Relationship Id="rId44" Type="http://schemas.openxmlformats.org/officeDocument/2006/relationships/slide" Target="slides/slide44.xml"/><Relationship Id="rId52" Type="http://schemas.openxmlformats.org/officeDocument/2006/relationships/slide" Target="slides/slide52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30" Type="http://schemas.openxmlformats.org/officeDocument/2006/relationships/slide" Target="slides/slide30.xml"/><Relationship Id="rId35" Type="http://schemas.openxmlformats.org/officeDocument/2006/relationships/slide" Target="slides/slide35.xml"/><Relationship Id="rId43" Type="http://schemas.openxmlformats.org/officeDocument/2006/relationships/slide" Target="slides/slide43.xml"/><Relationship Id="rId48" Type="http://schemas.openxmlformats.org/officeDocument/2006/relationships/slide" Target="slides/slide48.xml"/><Relationship Id="rId8" Type="http://schemas.openxmlformats.org/officeDocument/2006/relationships/slide" Target="slides/slide8.xml"/><Relationship Id="rId51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2E6E6-E745-4C29-8B9D-08774CE1C0EA}" type="datetimeFigureOut">
              <a:rPr lang="en-GB" smtClean="0"/>
              <a:t>21/06/2017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8EAA5-2795-478C-AA33-78E374C404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48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8EAA5-2795-478C-AA33-78E374C404D8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915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8EAA5-2795-478C-AA33-78E374C404D8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6868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8EAA5-2795-478C-AA33-78E374C404D8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226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8EAA5-2795-478C-AA33-78E374C404D8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682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8EAA5-2795-478C-AA33-78E374C404D8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7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73" y="1770399"/>
            <a:ext cx="3360000" cy="332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20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E3C6E-A48D-4B28-BE16-402B392DD917}" type="datetime1">
              <a:rPr lang="en-GB" smtClean="0"/>
              <a:t>21/06/2017</a:t>
            </a:fld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E9828-71D8-46C0-BC4E-D9140FA6B7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4580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1"/>
          </a:xfrm>
        </p:spPr>
        <p:txBody>
          <a:bodyPr tIns="0" bIns="0" anchor="t"/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6830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933"/>
            </a:lvl3pPr>
            <a:lvl4pPr>
              <a:defRPr sz="2667"/>
            </a:lvl4pPr>
            <a:lvl5pPr>
              <a:defRPr sz="2667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E3C6E-A48D-4B28-BE16-402B392DD917}" type="datetime1">
              <a:rPr lang="en-GB" smtClean="0"/>
              <a:t>21/06/2017</a:t>
            </a:fld>
            <a:endParaRPr lang="en-GB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E9828-71D8-46C0-BC4E-D9140FA6B7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543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933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745063" y="802197"/>
            <a:ext cx="6346019" cy="475951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4267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3"/>
          </a:xfrm>
        </p:spPr>
        <p:txBody>
          <a:bodyPr lIns="45720" rIns="45720"/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 sz="1600"/>
            </a:lvl2pPr>
            <a:lvl3pPr>
              <a:buFontTx/>
              <a:buNone/>
              <a:defRPr sz="1333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E3C6E-A48D-4B28-BE16-402B392DD917}" type="datetime1">
              <a:rPr lang="en-GB" smtClean="0"/>
              <a:t>21/06/2017</a:t>
            </a:fld>
            <a:endParaRPr lang="en-GB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E9828-71D8-46C0-BC4E-D9140FA6B7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53375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609600" y="6155267"/>
            <a:ext cx="10969139" cy="301869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867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  <p:pic>
        <p:nvPicPr>
          <p:cNvPr id="5" name="Image 2" descr="logooutlin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62" y="2408918"/>
            <a:ext cx="2060876" cy="204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44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6B24-FF8D-4FFE-BD9D-46FA8A7A8A5F}" type="datetime1">
              <a:rPr lang="en-GB" smtClean="0"/>
              <a:t>21/06/2017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39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609600" y="6155267"/>
            <a:ext cx="10969139" cy="301869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867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  <p:pic>
        <p:nvPicPr>
          <p:cNvPr id="6" name="Image 2" descr="logooutlin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62" y="2408918"/>
            <a:ext cx="2060876" cy="204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22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00" y="1753867"/>
            <a:ext cx="3360000" cy="3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76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5"/>
          <a:stretch/>
        </p:blipFill>
        <p:spPr>
          <a:xfrm>
            <a:off x="5279254" y="2587713"/>
            <a:ext cx="1629261" cy="1682575"/>
          </a:xfrm>
          <a:prstGeom prst="rect">
            <a:avLst/>
          </a:prstGeom>
        </p:spPr>
      </p:pic>
      <p:sp>
        <p:nvSpPr>
          <p:cNvPr id="4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609600" y="6155267"/>
            <a:ext cx="10969139" cy="301869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867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3365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44815"/>
            <a:ext cx="10969139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E3C6E-A48D-4B28-BE16-402B392DD917}" type="datetime1">
              <a:rPr lang="en-GB" smtClean="0"/>
              <a:t>21/06/2017</a:t>
            </a:fld>
            <a:endParaRPr lang="en-GB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E9828-71D8-46C0-BC4E-D9140FA6B7E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4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135222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44815"/>
            <a:ext cx="10969139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4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374155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E3C6E-A48D-4B28-BE16-402B392DD917}" type="datetime1">
              <a:rPr lang="en-GB" smtClean="0"/>
              <a:t>21/06/2017</a:t>
            </a:fld>
            <a:endParaRPr lang="en-GB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E9828-71D8-46C0-BC4E-D9140FA6B7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1201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956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350384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350385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E3C6E-A48D-4B28-BE16-402B392DD917}" type="datetime1">
              <a:rPr lang="en-GB" smtClean="0"/>
              <a:t>21/06/2017</a:t>
            </a:fld>
            <a:endParaRPr lang="en-GB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E9828-71D8-46C0-BC4E-D9140FA6B7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04454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2"/>
            <a:ext cx="109728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07485" y="5101967"/>
            <a:ext cx="10974916" cy="596100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1269778"/>
            <a:ext cx="5386917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1269778"/>
            <a:ext cx="5389033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E3C6E-A48D-4B28-BE16-402B392DD917}" type="datetime1">
              <a:rPr lang="en-GB" smtClean="0"/>
              <a:t>21/06/2017</a:t>
            </a:fld>
            <a:endParaRPr lang="en-GB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E9828-71D8-46C0-BC4E-D9140FA6B7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63077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-01.eps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531"/>
            <a:ext cx="12192000" cy="942936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233493"/>
            <a:ext cx="10969139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600" y="1325607"/>
            <a:ext cx="10972800" cy="42708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E3C6E-A48D-4B28-BE16-402B392DD917}" type="datetime1">
              <a:rPr lang="en-GB" smtClean="0"/>
              <a:t>21/06/2017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E9828-71D8-46C0-BC4E-D9140FA6B7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815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61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8352" indent="-609585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206978" indent="-609585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456908" indent="-457189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847042" indent="-457189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200601" indent="-457189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2267655" indent="-243834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667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60256" indent="-243834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852857" indent="-243834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3108882" indent="-243834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ds.cern.ch/record/202078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800" y="1122363"/>
            <a:ext cx="10584000" cy="2387600"/>
          </a:xfrm>
        </p:spPr>
        <p:txBody>
          <a:bodyPr>
            <a:normAutofit/>
          </a:bodyPr>
          <a:lstStyle/>
          <a:p>
            <a:r>
              <a:rPr lang="en-GB" dirty="0" smtClean="0"/>
              <a:t>Adapting Gradle for the CERN Accelerator Control System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Endre Fejes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28700" y="6033185"/>
            <a:ext cx="11051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BE-CO-APS Development Tools team</a:t>
            </a:r>
          </a:p>
          <a:p>
            <a:pPr algn="r"/>
            <a:r>
              <a:rPr lang="en-GB" i="1" dirty="0" smtClean="0">
                <a:solidFill>
                  <a:schemeClr val="bg1"/>
                </a:solidFill>
              </a:rPr>
              <a:t>Vito </a:t>
            </a:r>
            <a:r>
              <a:rPr lang="en-GB" i="1" dirty="0" err="1">
                <a:solidFill>
                  <a:schemeClr val="bg1"/>
                </a:solidFill>
              </a:rPr>
              <a:t>Baggiolini</a:t>
            </a:r>
            <a:r>
              <a:rPr lang="en-GB" i="1" dirty="0">
                <a:solidFill>
                  <a:schemeClr val="bg1"/>
                </a:solidFill>
              </a:rPr>
              <a:t>, Niall </a:t>
            </a:r>
            <a:r>
              <a:rPr lang="en-GB" i="1" dirty="0" err="1">
                <a:solidFill>
                  <a:schemeClr val="bg1"/>
                </a:solidFill>
              </a:rPr>
              <a:t>Stapley</a:t>
            </a:r>
            <a:r>
              <a:rPr lang="en-GB" i="1" dirty="0">
                <a:solidFill>
                  <a:schemeClr val="bg1"/>
                </a:solidFill>
              </a:rPr>
              <a:t>, Natalia </a:t>
            </a:r>
            <a:r>
              <a:rPr lang="en-GB" i="1" dirty="0" err="1">
                <a:solidFill>
                  <a:schemeClr val="bg1"/>
                </a:solidFill>
              </a:rPr>
              <a:t>Yastrebova</a:t>
            </a:r>
            <a:r>
              <a:rPr lang="en-GB" i="1" dirty="0">
                <a:solidFill>
                  <a:schemeClr val="bg1"/>
                </a:solidFill>
              </a:rPr>
              <a:t>, Lajos </a:t>
            </a:r>
            <a:r>
              <a:rPr lang="en-GB" i="1" dirty="0" err="1">
                <a:solidFill>
                  <a:schemeClr val="bg1"/>
                </a:solidFill>
              </a:rPr>
              <a:t>Cseppent</a:t>
            </a:r>
            <a:r>
              <a:rPr lang="hu-HU" i="1" dirty="0">
                <a:solidFill>
                  <a:schemeClr val="bg1"/>
                </a:solidFill>
              </a:rPr>
              <a:t>ő</a:t>
            </a:r>
            <a:r>
              <a:rPr lang="en-GB" i="1" dirty="0">
                <a:solidFill>
                  <a:schemeClr val="bg1"/>
                </a:solidFill>
              </a:rPr>
              <a:t>, </a:t>
            </a:r>
            <a:r>
              <a:rPr lang="en-GB" i="1" dirty="0" err="1">
                <a:solidFill>
                  <a:schemeClr val="bg1"/>
                </a:solidFill>
              </a:rPr>
              <a:t>Zsolt</a:t>
            </a:r>
            <a:r>
              <a:rPr lang="en-GB" i="1" dirty="0">
                <a:solidFill>
                  <a:schemeClr val="bg1"/>
                </a:solidFill>
              </a:rPr>
              <a:t> K</a:t>
            </a:r>
            <a:r>
              <a:rPr lang="hu-HU" i="1" dirty="0">
                <a:solidFill>
                  <a:schemeClr val="bg1"/>
                </a:solidFill>
              </a:rPr>
              <a:t>ő</a:t>
            </a:r>
            <a:r>
              <a:rPr lang="en-GB" i="1" dirty="0">
                <a:solidFill>
                  <a:schemeClr val="bg1"/>
                </a:solidFill>
              </a:rPr>
              <a:t>v</a:t>
            </a:r>
            <a:r>
              <a:rPr lang="hu-HU" i="1" dirty="0">
                <a:solidFill>
                  <a:schemeClr val="bg1"/>
                </a:solidFill>
              </a:rPr>
              <a:t>á</a:t>
            </a:r>
            <a:r>
              <a:rPr lang="en-GB" i="1" dirty="0" err="1">
                <a:solidFill>
                  <a:schemeClr val="bg1"/>
                </a:solidFill>
              </a:rPr>
              <a:t>ri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1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Old build-system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8000" indent="-252000"/>
            <a:r>
              <a:rPr lang="en-GB" sz="3600" dirty="0" smtClean="0"/>
              <a:t>~15 years old, ant-based build system</a:t>
            </a:r>
          </a:p>
          <a:p>
            <a:pPr marL="288000" indent="-252000"/>
            <a:r>
              <a:rPr lang="en-GB" sz="3600" dirty="0" smtClean="0"/>
              <a:t>Did not scale – designed for couple dozen projects</a:t>
            </a:r>
          </a:p>
          <a:p>
            <a:pPr marL="288000" indent="-252000"/>
            <a:r>
              <a:rPr lang="en-GB" sz="3600" dirty="0" smtClean="0"/>
              <a:t>Dependency resolution by Apache </a:t>
            </a:r>
            <a:r>
              <a:rPr lang="en-GB" sz="3600" dirty="0" err="1" smtClean="0"/>
              <a:t>JJar</a:t>
            </a:r>
            <a:endParaRPr lang="en-GB" sz="3600" dirty="0" smtClean="0"/>
          </a:p>
          <a:p>
            <a:pPr marL="288000" indent="-252000"/>
            <a:r>
              <a:rPr lang="en-GB" sz="3600" dirty="0" smtClean="0"/>
              <a:t>Patched over and over again</a:t>
            </a:r>
          </a:p>
          <a:p>
            <a:pPr marL="288000" indent="-252000"/>
            <a:r>
              <a:rPr lang="en-GB" sz="3600" dirty="0" smtClean="0"/>
              <a:t>Lack of support: plugins, community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57" y="233494"/>
            <a:ext cx="2543237" cy="157362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 rot="21268891">
            <a:off x="7364598" y="2772153"/>
            <a:ext cx="2969821" cy="788670"/>
          </a:xfrm>
          <a:prstGeom prst="roundRect">
            <a:avLst/>
          </a:prstGeom>
          <a:solidFill>
            <a:schemeClr val="bg1">
              <a:alpha val="8000"/>
            </a:schemeClr>
          </a:solidFill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DISCONTINUED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1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Migration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Smooth transition - seamless migration</a:t>
            </a:r>
          </a:p>
          <a:p>
            <a:r>
              <a:rPr lang="en-GB" dirty="0" smtClean="0"/>
              <a:t>Without restructuring / refactoring all projects</a:t>
            </a:r>
          </a:p>
          <a:p>
            <a:r>
              <a:rPr lang="en-GB" dirty="0" smtClean="0"/>
              <a:t>Intuitive – with minimal training</a:t>
            </a:r>
          </a:p>
          <a:p>
            <a:r>
              <a:rPr lang="en-GB" dirty="0" smtClean="0"/>
              <a:t>With minimum support overhead</a:t>
            </a:r>
          </a:p>
          <a:p>
            <a:pPr marL="48767" indent="0" algn="ctr">
              <a:spcBef>
                <a:spcPts val="3000"/>
              </a:spcBef>
              <a:buNone/>
            </a:pPr>
            <a:r>
              <a:rPr lang="en-GB" sz="4300" dirty="0" smtClean="0"/>
              <a:t>Changing the build system, not the users</a:t>
            </a:r>
            <a:endParaRPr lang="en-GB" sz="4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44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Build tool timeline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590" y="1325607"/>
            <a:ext cx="10972800" cy="4567734"/>
          </a:xfrm>
        </p:spPr>
        <p:txBody>
          <a:bodyPr>
            <a:normAutofit fontScale="92500" lnSpcReduction="10000"/>
          </a:bodyPr>
          <a:lstStyle/>
          <a:p>
            <a:pPr marL="48767" indent="0">
              <a:buNone/>
            </a:pPr>
            <a:r>
              <a:rPr lang="en-GB" dirty="0" smtClean="0"/>
              <a:t>1998 – Work on new Java </a:t>
            </a:r>
            <a:r>
              <a:rPr lang="en-GB" dirty="0"/>
              <a:t>Control </a:t>
            </a:r>
            <a:r>
              <a:rPr lang="en-GB" dirty="0" smtClean="0"/>
              <a:t>System started</a:t>
            </a:r>
            <a:endParaRPr lang="en-GB" dirty="0"/>
          </a:p>
          <a:p>
            <a:pPr marL="48767" indent="0">
              <a:buNone/>
            </a:pPr>
            <a:r>
              <a:rPr lang="en-GB" dirty="0" smtClean="0"/>
              <a:t>2002 – Old</a:t>
            </a:r>
            <a:r>
              <a:rPr lang="en-GB" dirty="0"/>
              <a:t>, ant-based build </a:t>
            </a:r>
            <a:r>
              <a:rPr lang="en-GB" dirty="0" smtClean="0"/>
              <a:t>tool introduced</a:t>
            </a:r>
            <a:endParaRPr lang="en-GB" dirty="0"/>
          </a:p>
          <a:p>
            <a:pPr marL="48767" indent="0">
              <a:buNone/>
            </a:pPr>
            <a:r>
              <a:rPr lang="en-GB" dirty="0" smtClean="0"/>
              <a:t>2011 – Maven </a:t>
            </a:r>
            <a:r>
              <a:rPr lang="en-GB" dirty="0"/>
              <a:t>pilot</a:t>
            </a:r>
          </a:p>
          <a:p>
            <a:pPr marL="48767" indent="0">
              <a:buNone/>
            </a:pPr>
            <a:r>
              <a:rPr lang="en-GB" dirty="0" smtClean="0"/>
              <a:t>2013 – Gradle </a:t>
            </a:r>
            <a:r>
              <a:rPr lang="en-GB" dirty="0"/>
              <a:t>adaptation pilot</a:t>
            </a:r>
          </a:p>
          <a:p>
            <a:pPr marL="48767" indent="0">
              <a:buNone/>
            </a:pPr>
            <a:r>
              <a:rPr lang="en-GB" dirty="0" smtClean="0"/>
              <a:t>2015 – Few </a:t>
            </a:r>
            <a:r>
              <a:rPr lang="en-GB" dirty="0"/>
              <a:t>projects migrated as test</a:t>
            </a:r>
          </a:p>
          <a:p>
            <a:pPr marL="48767" indent="0">
              <a:buNone/>
            </a:pPr>
            <a:r>
              <a:rPr lang="en-GB" dirty="0"/>
              <a:t>2017 </a:t>
            </a:r>
            <a:r>
              <a:rPr lang="en-GB" dirty="0" smtClean="0"/>
              <a:t>Q1 – Core </a:t>
            </a:r>
            <a:r>
              <a:rPr lang="en-GB" dirty="0"/>
              <a:t>projects migrated (~50%)</a:t>
            </a:r>
          </a:p>
          <a:p>
            <a:pPr marL="48767" indent="0">
              <a:buNone/>
            </a:pPr>
            <a:r>
              <a:rPr lang="en-GB" b="1" dirty="0" smtClean="0"/>
              <a:t>2017 Q2 – 95% of projects migrated</a:t>
            </a:r>
          </a:p>
          <a:p>
            <a:pPr marL="48767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pPr/>
              <a:t>12</a:t>
            </a:fld>
            <a:endParaRPr lang="en-GB" dirty="0"/>
          </a:p>
        </p:txBody>
      </p:sp>
      <p:cxnSp>
        <p:nvCxnSpPr>
          <p:cNvPr id="5" name="Straight Arrow Connector 4"/>
          <p:cNvCxnSpPr>
            <a:endCxn id="2" idx="3"/>
          </p:cNvCxnSpPr>
          <p:nvPr/>
        </p:nvCxnSpPr>
        <p:spPr>
          <a:xfrm flipV="1">
            <a:off x="11578739" y="703715"/>
            <a:ext cx="0" cy="5022715"/>
          </a:xfrm>
          <a:prstGeom prst="straightConnector1">
            <a:avLst/>
          </a:prstGeom>
          <a:ln w="190500">
            <a:solidFill>
              <a:srgbClr val="1E5AAE"/>
            </a:solidFill>
            <a:headEnd type="triangle" w="sm" len="sm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>
            <a:spLocks noChangeAspect="1"/>
          </p:cNvSpPr>
          <p:nvPr/>
        </p:nvSpPr>
        <p:spPr>
          <a:xfrm>
            <a:off x="11452739" y="1501137"/>
            <a:ext cx="252000" cy="252000"/>
          </a:xfrm>
          <a:prstGeom prst="ellipse">
            <a:avLst/>
          </a:prstGeom>
          <a:solidFill>
            <a:schemeClr val="lt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11451600" y="2214000"/>
            <a:ext cx="252000" cy="252000"/>
          </a:xfrm>
          <a:prstGeom prst="ellipse">
            <a:avLst/>
          </a:prstGeom>
          <a:solidFill>
            <a:schemeClr val="lt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11451600" y="3816000"/>
            <a:ext cx="252000" cy="252000"/>
          </a:xfrm>
          <a:prstGeom prst="ellipse">
            <a:avLst/>
          </a:prstGeom>
          <a:solidFill>
            <a:schemeClr val="lt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11451600" y="4176000"/>
            <a:ext cx="252000" cy="252000"/>
          </a:xfrm>
          <a:prstGeom prst="ellipse">
            <a:avLst/>
          </a:prstGeom>
          <a:solidFill>
            <a:schemeClr val="lt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11451600" y="4536000"/>
            <a:ext cx="252000" cy="252000"/>
          </a:xfrm>
          <a:prstGeom prst="ellipse">
            <a:avLst/>
          </a:prstGeom>
          <a:solidFill>
            <a:schemeClr val="lt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11451600" y="4852635"/>
            <a:ext cx="252000" cy="252000"/>
          </a:xfrm>
          <a:prstGeom prst="ellipse">
            <a:avLst/>
          </a:prstGeom>
          <a:solidFill>
            <a:schemeClr val="lt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11451600" y="4974460"/>
            <a:ext cx="252000" cy="252000"/>
          </a:xfrm>
          <a:prstGeom prst="ellipse">
            <a:avLst/>
          </a:prstGeom>
          <a:solidFill>
            <a:schemeClr val="lt1"/>
          </a:solid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61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25" grpId="0" animBg="1"/>
      <p:bldP spid="26" grpId="0" animBg="1"/>
      <p:bldP spid="27" grpId="0" animBg="1"/>
      <p:bldP spid="24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How Gradle helped the migration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39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Flexible versioning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5607"/>
            <a:ext cx="11582400" cy="427086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Dynamic, programmatic version</a:t>
            </a:r>
          </a:p>
          <a:p>
            <a:pPr marL="48767" indent="0">
              <a:buNone/>
            </a:pPr>
            <a:r>
              <a:rPr lang="en-US" altLang="en-US" sz="3600" b="1" dirty="0" smtClean="0">
                <a:solidFill>
                  <a:srgbClr val="00004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sz="3600" dirty="0" err="1" smtClean="0">
                <a:solidFill>
                  <a:srgbClr val="00004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altLang="en-US" sz="3600" dirty="0" smtClean="0">
                <a:solidFill>
                  <a:srgbClr val="00004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3600" dirty="0" smtClean="0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suffix </a:t>
            </a:r>
            <a:r>
              <a:rPr lang="en-US" altLang="en-US" sz="36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en-US" sz="3600" dirty="0" smtClean="0">
                <a:solidFill>
                  <a:srgbClr val="00004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 </a:t>
            </a:r>
            <a:r>
              <a:rPr lang="en-US" altLang="en-US" sz="3600" dirty="0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Date</a:t>
            </a:r>
            <a:r>
              <a:rPr lang="en-US" altLang="en-US" sz="3600" dirty="0" smtClean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altLang="en-US" sz="3600" dirty="0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.format</a:t>
            </a:r>
            <a:r>
              <a:rPr lang="en-US" altLang="en-US" sz="3600" dirty="0" smtClean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3600" dirty="0" smtClean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"..."</a:t>
            </a:r>
            <a:r>
              <a:rPr lang="en-US" altLang="en-US" sz="3600" dirty="0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altLang="en-US" sz="3600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tz</a:t>
            </a:r>
            <a:r>
              <a:rPr lang="en-US" altLang="en-US" sz="3600" dirty="0" smtClean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lang="en-US" altLang="en-US" sz="3600" dirty="0" smtClean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3600" dirty="0" smtClean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sz="3600" dirty="0" err="1" smtClean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project</a:t>
            </a:r>
            <a:r>
              <a:rPr lang="en-US" altLang="en-US" sz="3600" dirty="0" err="1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altLang="en-US" sz="3600" b="1" dirty="0" err="1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version</a:t>
            </a:r>
            <a:r>
              <a:rPr lang="en-US" altLang="en-US" sz="3600" b="1" dirty="0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36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+= </a:t>
            </a:r>
            <a:r>
              <a:rPr lang="en-US" altLang="en-US" sz="3600" b="1" dirty="0" smtClean="0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suffix</a:t>
            </a:r>
            <a:r>
              <a:rPr lang="en-US" altLang="en-US" sz="3600" dirty="0" smtClean="0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altLang="en-US" sz="3600" dirty="0" smtClean="0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3600" dirty="0" smtClean="0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altLang="en-US" sz="3600" dirty="0" smtClean="0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3600" dirty="0" smtClean="0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sz="36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altLang="en-US" sz="36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test-1.0.0-20170527-093000.ja</a:t>
            </a:r>
            <a:r>
              <a:rPr lang="en-GB" sz="3600" dirty="0" smtClean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Can be on-demand</a:t>
            </a:r>
          </a:p>
          <a:p>
            <a:pPr marL="0" indent="0">
              <a:buNone/>
            </a:pPr>
            <a:r>
              <a:rPr lang="en-US" altLang="en-US" sz="3600" dirty="0" smtClean="0">
                <a:solidFill>
                  <a:srgbClr val="00004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if </a:t>
            </a:r>
            <a:r>
              <a:rPr lang="en-US" altLang="en-US" sz="36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3600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project</a:t>
            </a:r>
            <a:r>
              <a:rPr lang="en-US" altLang="en-US" sz="3600" dirty="0" err="1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.hasProperty</a:t>
            </a:r>
            <a:r>
              <a:rPr lang="en-US" altLang="en-US" sz="36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36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'timestamp'</a:t>
            </a:r>
            <a:r>
              <a:rPr lang="en-US" altLang="en-US" sz="36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 { </a:t>
            </a:r>
            <a:r>
              <a:rPr lang="en-US" altLang="en-US" sz="3600" dirty="0" smtClean="0">
                <a:solidFill>
                  <a:srgbClr val="557F5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 </a:t>
            </a:r>
            <a:r>
              <a:rPr lang="en-US" altLang="en-US" sz="3600" dirty="0" smtClean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0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Task generation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5606"/>
            <a:ext cx="10972800" cy="5532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700" dirty="0" smtClean="0"/>
              <a:t>Example: creating multiple jar variants per project</a:t>
            </a:r>
            <a:endParaRPr lang="en-GB" sz="3700" dirty="0"/>
          </a:p>
          <a:p>
            <a:pPr marL="0" indent="0">
              <a:buNone/>
            </a:pPr>
            <a:endParaRPr lang="en-GB" sz="3300" dirty="0" smtClean="0">
              <a:solidFill>
                <a:srgbClr val="000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33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GB" sz="3300" dirty="0" smtClean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pp</a:t>
            </a:r>
            <a:endParaRPr lang="en-GB" sz="3300" dirty="0">
              <a:solidFill>
                <a:srgbClr val="000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3300" dirty="0">
                <a:latin typeface="Consolas" panose="020B0609020204030204" pitchFamily="49" charset="0"/>
                <a:cs typeface="Consolas" panose="020B0609020204030204" pitchFamily="49" charset="0"/>
              </a:rPr>
              <a:t>├── </a:t>
            </a:r>
            <a:r>
              <a:rPr lang="en-GB" sz="3300" dirty="0" err="1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build.gradle</a:t>
            </a:r>
            <a:endParaRPr lang="en-GB" sz="3300" dirty="0">
              <a:solidFill>
                <a:srgbClr val="008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3300" dirty="0">
                <a:latin typeface="Consolas" panose="020B0609020204030204" pitchFamily="49" charset="0"/>
                <a:cs typeface="Consolas" panose="020B0609020204030204" pitchFamily="49" charset="0"/>
              </a:rPr>
              <a:t>├── </a:t>
            </a:r>
            <a:r>
              <a:rPr lang="en-GB" sz="33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config-</a:t>
            </a:r>
            <a:r>
              <a:rPr lang="en-GB" sz="3300" b="1" dirty="0">
                <a:solidFill>
                  <a:srgbClr val="DA00B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2tier</a:t>
            </a:r>
            <a:r>
              <a:rPr lang="en-GB" sz="33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GB" sz="33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config.properties</a:t>
            </a:r>
            <a:endParaRPr lang="en-GB" sz="33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3300" dirty="0">
                <a:latin typeface="Consolas" panose="020B0609020204030204" pitchFamily="49" charset="0"/>
                <a:cs typeface="Consolas" panose="020B0609020204030204" pitchFamily="49" charset="0"/>
              </a:rPr>
              <a:t>├── </a:t>
            </a:r>
            <a:r>
              <a:rPr lang="en-GB" sz="3300" dirty="0" smtClean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config-</a:t>
            </a:r>
            <a:r>
              <a:rPr lang="en-GB" sz="3300" b="1" dirty="0" smtClean="0">
                <a:solidFill>
                  <a:srgbClr val="DA00B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3tier</a:t>
            </a:r>
            <a:r>
              <a:rPr lang="en-GB" sz="3300" dirty="0" smtClean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GB" sz="3300" dirty="0" err="1" smtClean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config.properties</a:t>
            </a:r>
            <a:endParaRPr lang="en-GB" sz="33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3300" dirty="0">
                <a:latin typeface="Consolas" panose="020B0609020204030204" pitchFamily="49" charset="0"/>
                <a:cs typeface="Consolas" panose="020B0609020204030204" pitchFamily="49" charset="0"/>
              </a:rPr>
              <a:t>└── </a:t>
            </a:r>
            <a:r>
              <a:rPr lang="en-GB" sz="3300" dirty="0" err="1" smtClean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GB" sz="3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GB" sz="3300" dirty="0" smtClean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GB" sz="3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GB" sz="3300" dirty="0" smtClean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java</a:t>
            </a:r>
            <a:r>
              <a:rPr lang="en-GB" sz="3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GB" sz="3300" dirty="0" smtClean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</a:t>
            </a:r>
            <a:r>
              <a:rPr lang="en-GB" sz="3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GB" sz="3300" dirty="0" smtClean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example</a:t>
            </a:r>
            <a:r>
              <a:rPr lang="en-GB" sz="3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GB" sz="3300" dirty="0" smtClean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app</a:t>
            </a:r>
            <a:r>
              <a:rPr lang="en-GB" sz="3300" dirty="0" smtClean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/Hello.java</a:t>
            </a:r>
            <a:endParaRPr lang="en-GB" sz="33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58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Tasks example – expectation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numCol="1" rtlCol="0">
            <a:noAutofit/>
          </a:bodyPr>
          <a:lstStyle/>
          <a:p>
            <a:pPr marL="0" indent="0">
              <a:buNone/>
            </a:pPr>
            <a:r>
              <a:rPr lang="en-GB" sz="3700" dirty="0" smtClean="0">
                <a:cs typeface="Consolas" panose="020B0609020204030204" pitchFamily="49" charset="0"/>
              </a:rPr>
              <a:t>Jars to generate: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app</a:t>
            </a:r>
            <a:r>
              <a:rPr lang="en-GB" sz="32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GB" sz="32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build</a:t>
            </a:r>
            <a:r>
              <a:rPr lang="en-GB" sz="32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GB" sz="32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libs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├── </a:t>
            </a: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app-</a:t>
            </a:r>
            <a:r>
              <a:rPr lang="en-GB" sz="3200" b="1" dirty="0" smtClean="0">
                <a:solidFill>
                  <a:srgbClr val="DA00B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2tier</a:t>
            </a: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-1.0.0.jar</a:t>
            </a:r>
            <a:endParaRPr lang="en-GB" sz="32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32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└── </a:t>
            </a: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app-</a:t>
            </a:r>
            <a:r>
              <a:rPr lang="en-GB" sz="3200" b="1" dirty="0" smtClean="0">
                <a:solidFill>
                  <a:srgbClr val="DA00B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3tier</a:t>
            </a: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-1.0.0.jar</a:t>
            </a:r>
            <a:endParaRPr lang="en-GB" sz="32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GB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7" name="Rectangular Callout 6"/>
          <p:cNvSpPr/>
          <p:nvPr/>
        </p:nvSpPr>
        <p:spPr>
          <a:xfrm>
            <a:off x="4334191" y="1208599"/>
            <a:ext cx="4428000" cy="1332000"/>
          </a:xfrm>
          <a:prstGeom prst="wedgeRectCallout">
            <a:avLst>
              <a:gd name="adj1" fmla="val -37442"/>
              <a:gd name="adj2" fmla="val 90031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META-INF/MANIFEST.MF</a:t>
            </a:r>
            <a:endParaRPr lang="en-GB" sz="2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2800" dirty="0">
                <a:latin typeface="Consolas" panose="020B0609020204030204" pitchFamily="49" charset="0"/>
                <a:cs typeface="Consolas" panose="020B0609020204030204" pitchFamily="49" charset="0"/>
              </a:rPr>
              <a:t>Manifest-Version: 1.0</a:t>
            </a:r>
          </a:p>
          <a:p>
            <a:r>
              <a:rPr lang="en-GB" sz="2800" dirty="0">
                <a:latin typeface="Consolas" panose="020B0609020204030204" pitchFamily="49" charset="0"/>
                <a:cs typeface="Consolas" panose="020B0609020204030204" pitchFamily="49" charset="0"/>
              </a:rPr>
              <a:t>Variant: </a:t>
            </a:r>
            <a:r>
              <a:rPr lang="en-GB" sz="2800" b="1" dirty="0" smtClean="0">
                <a:solidFill>
                  <a:srgbClr val="DA00B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2tier</a:t>
            </a:r>
            <a:endParaRPr lang="en-GB" sz="2800" b="1" dirty="0">
              <a:solidFill>
                <a:srgbClr val="DA00BB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6339469" y="2676195"/>
            <a:ext cx="3600000" cy="900000"/>
          </a:xfrm>
          <a:prstGeom prst="wedgeRectCallout">
            <a:avLst>
              <a:gd name="adj1" fmla="val -61264"/>
              <a:gd name="adj2" fmla="val 29489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config.properties</a:t>
            </a:r>
            <a:endParaRPr lang="en-GB" sz="2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variant=</a:t>
            </a:r>
            <a:r>
              <a:rPr lang="en-GB" sz="2800" b="1" dirty="0">
                <a:solidFill>
                  <a:srgbClr val="DA00B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2tier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4334191" y="4746069"/>
            <a:ext cx="4428000" cy="1332000"/>
          </a:xfrm>
          <a:prstGeom prst="wedgeRectCallout">
            <a:avLst>
              <a:gd name="adj1" fmla="val -37142"/>
              <a:gd name="adj2" fmla="val -90174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META-INF/MANIFEST.MF</a:t>
            </a:r>
          </a:p>
          <a:p>
            <a:r>
              <a:rPr lang="en-GB" sz="2800" dirty="0">
                <a:latin typeface="Consolas" panose="020B0609020204030204" pitchFamily="49" charset="0"/>
                <a:cs typeface="Consolas" panose="020B0609020204030204" pitchFamily="49" charset="0"/>
              </a:rPr>
              <a:t>Manifest-Version: 1.0</a:t>
            </a:r>
          </a:p>
          <a:p>
            <a:r>
              <a:rPr lang="en-GB" sz="2800" dirty="0">
                <a:latin typeface="Consolas" panose="020B0609020204030204" pitchFamily="49" charset="0"/>
                <a:cs typeface="Consolas" panose="020B0609020204030204" pitchFamily="49" charset="0"/>
              </a:rPr>
              <a:t>Variant: </a:t>
            </a:r>
            <a:r>
              <a:rPr lang="en-GB" sz="2800" b="1" dirty="0" smtClean="0">
                <a:solidFill>
                  <a:srgbClr val="DA00B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3tier</a:t>
            </a:r>
            <a:endParaRPr lang="en-GB" sz="2800" b="1" dirty="0">
              <a:solidFill>
                <a:srgbClr val="DA00BB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6339469" y="3711132"/>
            <a:ext cx="3600000" cy="900000"/>
          </a:xfrm>
          <a:prstGeom prst="wedgeRectCallout">
            <a:avLst>
              <a:gd name="adj1" fmla="val -60597"/>
              <a:gd name="adj2" fmla="val -3203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config.properties</a:t>
            </a:r>
            <a:endParaRPr lang="en-GB" sz="2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variant=</a:t>
            </a:r>
            <a:r>
              <a:rPr lang="en-GB" sz="2800" b="1" dirty="0" smtClean="0">
                <a:solidFill>
                  <a:srgbClr val="DA00B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3tier</a:t>
            </a:r>
            <a:endParaRPr lang="en-GB" sz="2800" b="1" dirty="0">
              <a:solidFill>
                <a:srgbClr val="DA00BB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334191" y="5189220"/>
            <a:ext cx="4428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34191" y="1661160"/>
            <a:ext cx="4428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39469" y="4175760"/>
            <a:ext cx="3600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39469" y="3128010"/>
            <a:ext cx="3600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0" y="0"/>
            <a:ext cx="23812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6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Example: generated jar tasks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5606"/>
            <a:ext cx="10972800" cy="4606563"/>
          </a:xfrm>
        </p:spPr>
        <p:txBody>
          <a:bodyPr vert="horz" lIns="68580" tIns="34290" rIns="68580" bIns="34290" numCol="1" rtlCol="0">
            <a:noAutofit/>
          </a:bodyPr>
          <a:lstStyle/>
          <a:p>
            <a:pPr marL="0" indent="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apply </a:t>
            </a:r>
            <a:r>
              <a:rPr lang="en-US" altLang="en-US" sz="28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plugin</a:t>
            </a:r>
            <a:r>
              <a:rPr lang="en-US" altLang="en-US" sz="28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28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'java'</a:t>
            </a:r>
          </a:p>
          <a:p>
            <a:pPr marL="0" indent="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dirty="0" smtClean="0">
              <a:solidFill>
                <a:srgbClr val="00009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 smtClean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en-US" sz="2800" dirty="0" smtClean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altLang="en-US" sz="2800" b="1" dirty="0" smtClean="0">
                <a:solidFill>
                  <a:srgbClr val="DA00B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2tier</a:t>
            </a:r>
            <a:r>
              <a:rPr lang="en-US" altLang="en-US" sz="28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altLang="en-US" sz="2800" dirty="0" smtClean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altLang="en-US" sz="2800" b="1" dirty="0" smtClean="0">
                <a:solidFill>
                  <a:srgbClr val="DA00B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3tier</a:t>
            </a:r>
            <a:r>
              <a:rPr lang="en-US" altLang="en-US" sz="28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altLang="en-US" sz="28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.each </a:t>
            </a:r>
            <a:r>
              <a:rPr lang="en-US" altLang="en-US" sz="28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en-US" altLang="en-US" sz="2800" dirty="0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variant </a:t>
            </a:r>
            <a:r>
              <a:rPr lang="en-US" altLang="en-US" sz="28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</a:p>
          <a:p>
            <a:pPr marL="0" indent="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 smtClean="0">
                <a:solidFill>
                  <a:srgbClr val="00004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2800" dirty="0" err="1" smtClean="0">
                <a:solidFill>
                  <a:srgbClr val="00004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altLang="en-US" sz="2800" dirty="0" smtClean="0">
                <a:solidFill>
                  <a:srgbClr val="00004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800" dirty="0" err="1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jarTask</a:t>
            </a:r>
            <a:r>
              <a:rPr lang="en-US" altLang="en-US" sz="2800" dirty="0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en-US" sz="2800" b="1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task</a:t>
            </a:r>
            <a:r>
              <a:rPr lang="en-US" altLang="en-US" sz="28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28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"jar_</a:t>
            </a:r>
            <a:r>
              <a:rPr lang="en-US" altLang="en-US" sz="28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altLang="en-US" sz="28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altLang="en-US" sz="2800" dirty="0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variant</a:t>
            </a:r>
            <a:r>
              <a:rPr lang="en-US" altLang="en-US" sz="28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en-US" altLang="en-US" sz="28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sz="28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altLang="en-US" sz="28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lang="en-US" altLang="en-US" sz="28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Jar</a:t>
            </a:r>
            <a:r>
              <a:rPr lang="en-US" altLang="en-US" sz="28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0" indent="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from </a:t>
            </a:r>
            <a:r>
              <a:rPr lang="en-US" altLang="en-US" sz="2800" dirty="0" err="1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fileTree</a:t>
            </a:r>
            <a:r>
              <a:rPr lang="en-US" altLang="en-US" sz="28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28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sz="2800" dirty="0" err="1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config</a:t>
            </a:r>
            <a:r>
              <a:rPr lang="en-US" altLang="en-US" sz="28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altLang="en-US" sz="28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altLang="en-US" sz="28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altLang="en-US" sz="2800" dirty="0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variant</a:t>
            </a:r>
            <a:r>
              <a:rPr lang="en-US" altLang="en-US" sz="28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en-US" altLang="en-US" sz="28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sz="28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2800" b="1" dirty="0" err="1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baseName</a:t>
            </a:r>
            <a:r>
              <a:rPr lang="en-US" altLang="en-US" sz="28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en-US" sz="28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sz="28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altLang="en-US" sz="28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altLang="en-US" sz="2800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project</a:t>
            </a:r>
            <a:r>
              <a:rPr lang="en-US" altLang="en-US" sz="28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altLang="en-US" sz="2800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altLang="en-US" sz="28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en-US" altLang="en-US" sz="28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altLang="en-US" sz="28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altLang="en-US" sz="28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altLang="en-US" sz="2800" dirty="0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variant</a:t>
            </a:r>
            <a:r>
              <a:rPr lang="en-US" altLang="en-US" sz="28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en-US" altLang="en-US" sz="28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0" indent="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2800" b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manifest</a:t>
            </a:r>
            <a:r>
              <a:rPr lang="en-US" altLang="en-US" sz="2800" b="1" dirty="0" err="1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.attributes</a:t>
            </a:r>
            <a:r>
              <a:rPr lang="en-US" altLang="en-US" sz="28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28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Variant</a:t>
            </a:r>
            <a:r>
              <a:rPr lang="en-US" altLang="en-US" sz="28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2800" dirty="0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variant</a:t>
            </a:r>
            <a:r>
              <a:rPr lang="en-US" altLang="en-US" sz="28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2800" dirty="0" smtClean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 smtClean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GB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0" y="0"/>
            <a:ext cx="23812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7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Task generation in general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76000" indent="-504000"/>
            <a:r>
              <a:rPr lang="en-GB" dirty="0"/>
              <a:t>Same task type for a dynamic collection of items</a:t>
            </a:r>
          </a:p>
          <a:p>
            <a:pPr marL="48767" indent="0">
              <a:buNone/>
            </a:pPr>
            <a:r>
              <a:rPr lang="en-GB" sz="3500" dirty="0" smtClean="0">
                <a:solidFill>
                  <a:schemeClr val="accent1">
                    <a:lumMod val="10000"/>
                  </a:schemeClr>
                </a:solidFill>
              </a:rPr>
              <a:t>	(Create multiple jars)</a:t>
            </a:r>
          </a:p>
          <a:p>
            <a:pPr marL="576000" indent="-504000"/>
            <a:r>
              <a:rPr lang="en-GB" dirty="0"/>
              <a:t>Up-to-date status per item</a:t>
            </a:r>
          </a:p>
          <a:p>
            <a:pPr marL="48767" indent="0">
              <a:buNone/>
            </a:pPr>
            <a:r>
              <a:rPr lang="en-GB" sz="3500" dirty="0">
                <a:solidFill>
                  <a:schemeClr val="accent1">
                    <a:lumMod val="10000"/>
                  </a:schemeClr>
                </a:solidFill>
              </a:rPr>
              <a:t>	</a:t>
            </a:r>
            <a:r>
              <a:rPr lang="en-GB" sz="3500" dirty="0" smtClean="0">
                <a:solidFill>
                  <a:schemeClr val="accent1">
                    <a:lumMod val="10000"/>
                  </a:schemeClr>
                </a:solidFill>
              </a:rPr>
              <a:t>(Only generate outdated / missing jars)</a:t>
            </a:r>
          </a:p>
          <a:p>
            <a:pPr marL="576000" indent="-504000"/>
            <a:r>
              <a:rPr lang="en-GB" dirty="0" smtClean="0"/>
              <a:t>Task </a:t>
            </a:r>
            <a:r>
              <a:rPr lang="en-GB" dirty="0"/>
              <a:t>type that can not operate </a:t>
            </a:r>
            <a:r>
              <a:rPr lang="en-GB" dirty="0" smtClean="0"/>
              <a:t>on 1 item per task</a:t>
            </a:r>
          </a:p>
          <a:p>
            <a:pPr marL="48767" indent="0">
              <a:buNone/>
            </a:pPr>
            <a:r>
              <a:rPr lang="en-GB" sz="3500" dirty="0">
                <a:solidFill>
                  <a:schemeClr val="accent1">
                    <a:lumMod val="10000"/>
                  </a:schemeClr>
                </a:solidFill>
              </a:rPr>
              <a:t>	</a:t>
            </a:r>
            <a:r>
              <a:rPr lang="en-GB" sz="3500" dirty="0" smtClean="0">
                <a:solidFill>
                  <a:schemeClr val="accent1">
                    <a:lumMod val="10000"/>
                  </a:schemeClr>
                </a:solidFill>
              </a:rPr>
              <a:t>(Jar </a:t>
            </a:r>
            <a:r>
              <a:rPr lang="en-GB" sz="3500" dirty="0">
                <a:solidFill>
                  <a:schemeClr val="accent1">
                    <a:lumMod val="10000"/>
                  </a:schemeClr>
                </a:solidFill>
              </a:rPr>
              <a:t>task type: one jar per </a:t>
            </a:r>
            <a:r>
              <a:rPr lang="en-GB" sz="3500" dirty="0" smtClean="0">
                <a:solidFill>
                  <a:schemeClr val="accent1">
                    <a:lumMod val="10000"/>
                  </a:schemeClr>
                </a:solidFill>
              </a:rPr>
              <a:t>task)</a:t>
            </a:r>
            <a:endParaRPr lang="en-GB" sz="35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0" y="0"/>
            <a:ext cx="23812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1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34000"/>
            <a:ext cx="9956800" cy="939600"/>
          </a:xfrm>
        </p:spPr>
        <p:txBody>
          <a:bodyPr>
            <a:normAutofit/>
          </a:bodyPr>
          <a:lstStyle/>
          <a:p>
            <a:r>
              <a:rPr lang="en-GB" sz="5500" dirty="0" smtClean="0"/>
              <a:t>POM customisation</a:t>
            </a:r>
            <a:endParaRPr lang="en-GB" sz="5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565276"/>
            <a:ext cx="5304182" cy="4320000"/>
          </a:xfrm>
        </p:spPr>
        <p:txBody>
          <a:bodyPr>
            <a:no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task upload</a:t>
            </a:r>
            <a:r>
              <a:rPr lang="en-US" altLang="en-US" sz="2400" b="1" i="1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24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lang="en-US" altLang="en-US" sz="24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Upload</a:t>
            </a:r>
            <a:r>
              <a:rPr lang="en-US" altLang="en-US" sz="2400" b="1" i="1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altLang="en-US" sz="2400" b="1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2400" dirty="0" err="1" smtClean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repositories</a:t>
            </a:r>
            <a:r>
              <a:rPr lang="en-US" altLang="en-US" sz="2400" dirty="0" err="1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altLang="en-US" sz="2400" dirty="0" err="1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mavenDeployer</a:t>
            </a:r>
            <a:r>
              <a:rPr lang="en-US" altLang="en-US" sz="2400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b="1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2400" b="1" dirty="0" smtClean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pom.project</a:t>
            </a:r>
            <a:r>
              <a:rPr lang="en-US" alt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b="1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altLang="en-US" sz="2400" dirty="0">
              <a:solidFill>
                <a:srgbClr val="557F5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557F5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2400" dirty="0" smtClean="0">
                <a:solidFill>
                  <a:srgbClr val="557F5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groupId</a:t>
            </a:r>
            <a:r>
              <a:rPr lang="en-US" alt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altLang="en-US" sz="2400" dirty="0" err="1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com.example</a:t>
            </a:r>
            <a:r>
              <a:rPr lang="en-US" altLang="en-US" sz="24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endParaRPr lang="en-US" altLang="en-US" sz="2400" b="1" dirty="0">
              <a:solidFill>
                <a:srgbClr val="00009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 smtClean="0">
                <a:solidFill>
                  <a:srgbClr val="557F5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artifactId</a:t>
            </a:r>
            <a:r>
              <a:rPr lang="en-US" alt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'app</a:t>
            </a:r>
            <a:r>
              <a:rPr lang="en-US" altLang="en-US" sz="24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endParaRPr lang="en-US" altLang="en-US" sz="2400" b="1" dirty="0">
              <a:solidFill>
                <a:srgbClr val="00009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557F5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2400" dirty="0" smtClean="0">
                <a:solidFill>
                  <a:srgbClr val="557F5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version </a:t>
            </a:r>
            <a:r>
              <a:rPr lang="en-US" altLang="en-US" sz="24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'1.0.0'</a:t>
            </a:r>
            <a:endParaRPr lang="en-US" altLang="en-US" sz="2400" b="1" dirty="0">
              <a:solidFill>
                <a:srgbClr val="00009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2400" dirty="0" smtClean="0">
                <a:solidFill>
                  <a:srgbClr val="557F5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scm</a:t>
            </a:r>
            <a:r>
              <a:rPr lang="en-US" alt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b="1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{}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557F5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2400" dirty="0" smtClean="0">
                <a:solidFill>
                  <a:srgbClr val="557F5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properties </a:t>
            </a:r>
            <a:r>
              <a:rPr lang="en-US" altLang="en-US" sz="2400" b="1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{}</a:t>
            </a:r>
            <a:endParaRPr lang="en-US" altLang="en-US" sz="2400" dirty="0">
              <a:solidFill>
                <a:srgbClr val="557F5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557F5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2400" dirty="0" smtClean="0">
                <a:solidFill>
                  <a:srgbClr val="557F5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dependencies </a:t>
            </a:r>
            <a:r>
              <a:rPr lang="en-US" altLang="en-US" sz="2400" b="1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{}</a:t>
            </a:r>
            <a:endParaRPr lang="en-US" altLang="en-US" sz="2400" dirty="0">
              <a:solidFill>
                <a:srgbClr val="557F5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2400" b="1" dirty="0" smtClean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2400" dirty="0" smtClean="0">
                <a:solidFill>
                  <a:srgbClr val="557F5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...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647082" y="1565276"/>
            <a:ext cx="6251548" cy="4320000"/>
          </a:xfrm>
        </p:spPr>
        <p:txBody>
          <a:bodyPr>
            <a:no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&lt;?xml 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r>
              <a:rPr lang="en-US" alt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&lt;project ...&gt;</a:t>
            </a:r>
            <a:endParaRPr lang="en-US" alt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&lt;</a:t>
            </a:r>
            <a:r>
              <a:rPr lang="en-US" alt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modelVersion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&gt;4.0.0&lt;/</a:t>
            </a:r>
            <a:r>
              <a:rPr lang="en-US" alt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modelVersion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&lt;</a:t>
            </a:r>
            <a:r>
              <a:rPr lang="en-US" alt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groupId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altLang="en-US" sz="2400" b="1" dirty="0" err="1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com.example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US" alt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groupId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&lt;</a:t>
            </a:r>
            <a:r>
              <a:rPr lang="en-US" alt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artifactId</a:t>
            </a:r>
            <a:r>
              <a:rPr lang="en-US" alt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altLang="en-US" sz="2400" b="1" dirty="0" smtClean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app</a:t>
            </a:r>
            <a:r>
              <a:rPr lang="en-US" alt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US" alt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artifactId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&lt;version&gt;</a:t>
            </a:r>
            <a:r>
              <a:rPr lang="en-US" altLang="en-US" sz="2400" b="1" dirty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1.0.0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&lt;/version</a:t>
            </a:r>
            <a:r>
              <a:rPr lang="en-US" alt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&lt;</a:t>
            </a:r>
            <a:r>
              <a:rPr lang="en-US" alt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scm</a:t>
            </a:r>
            <a:r>
              <a:rPr lang="en-US" alt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&gt;&lt;</a:t>
            </a:r>
            <a:r>
              <a:rPr lang="en-US" alt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url</a:t>
            </a:r>
            <a:r>
              <a:rPr lang="en-US" alt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&gt;...&lt;/</a:t>
            </a:r>
            <a:r>
              <a:rPr lang="en-US" alt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url</a:t>
            </a:r>
            <a:r>
              <a:rPr lang="en-US" alt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&gt;&lt;/</a:t>
            </a:r>
            <a:r>
              <a:rPr lang="en-US" alt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scm</a:t>
            </a:r>
            <a:r>
              <a:rPr lang="en-US" alt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alt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&lt;properties&gt;...&lt;/</a:t>
            </a:r>
            <a:r>
              <a:rPr lang="en-US" alt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properties&gt;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&lt;dependencies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&gt;...&lt;/dependencies</a:t>
            </a:r>
            <a:r>
              <a:rPr lang="en-US" alt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48767" indent="0">
              <a:buNone/>
            </a:pPr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t>19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647140" y="1567075"/>
            <a:ext cx="0" cy="3805025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" name="Picture 2" descr="http://maven.apache.org/images/maventxt_logo_200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5" t="22071" r="62235" b="21324"/>
          <a:stretch/>
        </p:blipFill>
        <p:spPr bwMode="auto">
          <a:xfrm>
            <a:off x="10785202" y="440824"/>
            <a:ext cx="92583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90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CERN Environment</a:t>
            </a:r>
          </a:p>
          <a:p>
            <a:r>
              <a:rPr lang="en-GB" sz="3600" dirty="0" smtClean="0"/>
              <a:t>Migration to Gradle</a:t>
            </a:r>
          </a:p>
          <a:p>
            <a:r>
              <a:rPr lang="en-GB" sz="3600" dirty="0" smtClean="0"/>
              <a:t>How Gradle helped</a:t>
            </a:r>
          </a:p>
          <a:p>
            <a:r>
              <a:rPr lang="en-GB" sz="3600" dirty="0" smtClean="0"/>
              <a:t>How Gradle could have helped more</a:t>
            </a:r>
            <a:endParaRPr lang="en-GB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5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POM – extra properties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600" dirty="0" smtClean="0"/>
              <a:t>For </a:t>
            </a:r>
            <a:r>
              <a:rPr lang="en-GB" sz="3600" dirty="0"/>
              <a:t>audit and support, i.e. traceability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dirty="0">
              <a:solidFill>
                <a:srgbClr val="00004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4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altLang="en-US" sz="2400" dirty="0">
                <a:solidFill>
                  <a:srgbClr val="00004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 err="1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propertyMap</a:t>
            </a:r>
            <a:r>
              <a:rPr lang="en-US" altLang="en-US" sz="24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24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altLang="en-US" sz="2400" dirty="0" err="1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buildBy</a:t>
            </a:r>
            <a:r>
              <a:rPr lang="en-US" altLang="en-US" sz="24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altLang="en-US" sz="24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2400" dirty="0" err="1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lang="en-US" altLang="en-US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getProperty</a:t>
            </a:r>
            <a:r>
              <a:rPr lang="en-US" altLang="en-US" sz="24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24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'user.name'</a:t>
            </a:r>
            <a:r>
              <a:rPr lang="en-US" altLang="en-US" sz="24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altLang="en-US" sz="24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24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altLang="en-US" sz="2400" dirty="0" err="1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buildJdk</a:t>
            </a:r>
            <a:r>
              <a:rPr lang="en-US" altLang="en-US" sz="24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altLang="en-US" sz="24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2400" dirty="0" err="1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lang="en-US" altLang="en-US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getProperty</a:t>
            </a:r>
            <a:r>
              <a:rPr lang="en-US" altLang="en-US" sz="24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24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altLang="en-US" sz="2400" dirty="0" err="1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java.version</a:t>
            </a:r>
            <a:r>
              <a:rPr lang="en-US" altLang="en-US" sz="24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altLang="en-US" sz="24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altLang="en-US" sz="2400" dirty="0">
              <a:solidFill>
                <a:srgbClr val="33333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24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altLang="en-US" sz="2400" dirty="0" err="1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buildTime</a:t>
            </a:r>
            <a:r>
              <a:rPr lang="en-US" altLang="en-US" sz="24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altLang="en-US" sz="24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2400" dirty="0">
                <a:solidFill>
                  <a:srgbClr val="00004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 </a:t>
            </a:r>
            <a:r>
              <a:rPr lang="en-US" altLang="en-US" sz="24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Date</a:t>
            </a:r>
            <a:r>
              <a:rPr lang="en-US" altLang="en-US" sz="24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altLang="en-US" sz="24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.format</a:t>
            </a:r>
            <a:r>
              <a:rPr lang="en-US" altLang="en-US" sz="24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24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sz="2400" dirty="0" err="1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yyyy-MM-dd'T'HH:mm:ssZ</a:t>
            </a:r>
            <a:r>
              <a:rPr lang="en-US" altLang="en-US" sz="24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sz="24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altLang="en-US" sz="2400" dirty="0">
              <a:solidFill>
                <a:srgbClr val="33333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24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altLang="en-US" sz="2400" dirty="0" err="1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buildAgent</a:t>
            </a:r>
            <a:r>
              <a:rPr lang="en-US" altLang="en-US" sz="24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altLang="en-US" sz="24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24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sz="2400" dirty="0" err="1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gradle</a:t>
            </a:r>
            <a:r>
              <a:rPr lang="en-US" altLang="en-US" sz="24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altLang="en-US" sz="24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altLang="en-US" sz="24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altLang="en-US" sz="2400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gradle</a:t>
            </a:r>
            <a:r>
              <a:rPr lang="en-US" altLang="en-US" sz="2400" dirty="0" err="1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altLang="en-US" sz="2400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gradleVersion</a:t>
            </a:r>
            <a:r>
              <a:rPr lang="en-US" altLang="en-US" sz="24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en-US" altLang="en-US" sz="24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sz="24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altLang="en-US" sz="2400" dirty="0" err="1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toString</a:t>
            </a:r>
            <a:r>
              <a:rPr lang="en-US" altLang="en-US" sz="24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altLang="en-US" sz="24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24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altLang="en-US" sz="2400" dirty="0" err="1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buildHost</a:t>
            </a:r>
            <a:r>
              <a:rPr lang="en-US" altLang="en-US" sz="24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altLang="en-US" sz="24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2400" dirty="0" err="1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InetAddress.</a:t>
            </a:r>
            <a:r>
              <a:rPr lang="en-US" altLang="en-US" sz="2400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localHost</a:t>
            </a:r>
            <a:r>
              <a:rPr lang="en-US" altLang="en-US" sz="2400" dirty="0" err="1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altLang="en-US" sz="2400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hostName</a:t>
            </a:r>
            <a:r>
              <a:rPr lang="en-US" altLang="en-US" sz="24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24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altLang="en-US" sz="2400" dirty="0" err="1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buildAddress</a:t>
            </a:r>
            <a:r>
              <a:rPr lang="en-US" altLang="en-US" sz="24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altLang="en-US" sz="24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2400" dirty="0" err="1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InetAddress.</a:t>
            </a:r>
            <a:r>
              <a:rPr lang="en-US" altLang="en-US" sz="2400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localHost</a:t>
            </a:r>
            <a:r>
              <a:rPr lang="en-US" altLang="en-US" sz="2400" dirty="0" err="1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altLang="en-US" sz="2400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hostAddress</a:t>
            </a:r>
            <a:r>
              <a:rPr lang="en-US" altLang="en-US" sz="24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endParaRPr lang="en-US" altLang="en-US" sz="24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pom</a:t>
            </a:r>
            <a:r>
              <a:rPr lang="en-US" altLang="en-US" sz="2400" dirty="0" err="1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alt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project</a:t>
            </a:r>
            <a:r>
              <a:rPr lang="en-US" altLang="en-US" sz="2400" dirty="0" smtClean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en-US" alt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properties</a:t>
            </a:r>
            <a:r>
              <a:rPr lang="en-US" altLang="en-US" sz="2400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 err="1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propertyMap</a:t>
            </a:r>
            <a:r>
              <a:rPr lang="en-US" altLang="en-US" sz="2400" dirty="0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 smtClean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en-US" altLang="en-US" sz="18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altLang="en-US" sz="18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t>20</a:t>
            </a:fld>
            <a:endParaRPr lang="en-GB"/>
          </a:p>
        </p:txBody>
      </p:sp>
      <p:pic>
        <p:nvPicPr>
          <p:cNvPr id="7" name="Picture 2" descr="http://maven.apache.org/images/maventxt_logo_200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5" t="22071" r="62235" b="21324"/>
          <a:stretch/>
        </p:blipFill>
        <p:spPr bwMode="auto">
          <a:xfrm>
            <a:off x="10785202" y="440824"/>
            <a:ext cx="92583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8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POM – extra dependencies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600" dirty="0"/>
              <a:t>Custom dependencies, </a:t>
            </a:r>
            <a:r>
              <a:rPr lang="en-GB" sz="3600" dirty="0" smtClean="0"/>
              <a:t>versions</a:t>
            </a:r>
            <a:endParaRPr lang="en-US" altLang="en-US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pom</a:t>
            </a:r>
            <a:r>
              <a:rPr lang="en-US" altLang="en-US" sz="2800" dirty="0" err="1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alt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project</a:t>
            </a:r>
            <a:r>
              <a:rPr lang="en-US" alt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800" b="1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dependencies</a:t>
            </a:r>
            <a:r>
              <a:rPr lang="en-US" altLang="en-US" sz="28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800" b="1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dependency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800" b="1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alt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groupId</a:t>
            </a: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8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sz="2800" dirty="0" err="1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com.example</a:t>
            </a:r>
            <a:r>
              <a:rPr lang="en-US" altLang="en-US" sz="28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alt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artifactId</a:t>
            </a: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8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"corporate-log4-config"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alt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version </a:t>
            </a:r>
            <a:r>
              <a:rPr lang="en-US" altLang="en-US" sz="2800" b="1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"PRO"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en-US" sz="2800" b="1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 smtClean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 smtClean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t>21</a:t>
            </a:fld>
            <a:endParaRPr lang="en-GB"/>
          </a:p>
        </p:txBody>
      </p:sp>
      <p:sp>
        <p:nvSpPr>
          <p:cNvPr id="2" name="Rectangular Callout 1"/>
          <p:cNvSpPr/>
          <p:nvPr/>
        </p:nvSpPr>
        <p:spPr>
          <a:xfrm>
            <a:off x="5332293" y="4286346"/>
            <a:ext cx="3887122" cy="713232"/>
          </a:xfrm>
          <a:prstGeom prst="wedgeRectCallout">
            <a:avLst>
              <a:gd name="adj1" fmla="val -63867"/>
              <a:gd name="adj2" fmla="val -56997"/>
            </a:avLst>
          </a:prstGeom>
          <a:solidFill>
            <a:srgbClr val="1E5AAE"/>
          </a:solidFill>
          <a:ln w="38100">
            <a:solidFill>
              <a:srgbClr val="1E5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Any custom version</a:t>
            </a:r>
          </a:p>
        </p:txBody>
      </p:sp>
      <p:pic>
        <p:nvPicPr>
          <p:cNvPr id="1026" name="Picture 2" descr="http://maven.apache.org/images/maventxt_logo_200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5" t="22071" r="62235" b="21324"/>
          <a:stretch/>
        </p:blipFill>
        <p:spPr bwMode="auto">
          <a:xfrm>
            <a:off x="10785202" y="440824"/>
            <a:ext cx="92583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14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POM customisation – profiles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pom</a:t>
            </a:r>
            <a:r>
              <a:rPr lang="en-US" altLang="en-US" sz="2400" dirty="0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project</a:t>
            </a:r>
            <a:r>
              <a:rPr lang="en-GB" sz="2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b="1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GB" sz="24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profiles</a:t>
            </a:r>
            <a:r>
              <a:rPr lang="en-GB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b="1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GB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profile</a:t>
            </a:r>
            <a:r>
              <a:rPr lang="en-GB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b="1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GB" sz="24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r>
              <a:rPr lang="en-GB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GB" sz="2400" dirty="0" err="1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dependency.set.flat</a:t>
            </a:r>
            <a:r>
              <a:rPr lang="en-GB" sz="24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activation</a:t>
            </a:r>
            <a:r>
              <a:rPr lang="en-GB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b="1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GB" sz="24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property</a:t>
            </a:r>
            <a:r>
              <a:rPr lang="en-GB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b="1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GB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GB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GB" sz="2400" dirty="0" err="1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dependencies.set.all</a:t>
            </a:r>
            <a:r>
              <a:rPr lang="en-GB" sz="24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GB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b="1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GB" sz="24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activeByDefault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GB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'true'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en-US" sz="2400" b="1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GB" sz="2400" dirty="0">
              <a:solidFill>
                <a:srgbClr val="00009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dependencies</a:t>
            </a:r>
            <a:r>
              <a:rPr lang="en-GB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b="1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GB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r>
              <a:rPr lang="en-GB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b="1" dirty="0" smtClean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GB" sz="24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t>22</a:t>
            </a:fld>
            <a:endParaRPr lang="en-GB"/>
          </a:p>
        </p:txBody>
      </p:sp>
      <p:pic>
        <p:nvPicPr>
          <p:cNvPr id="5" name="Picture 2" descr="http://maven.apache.org/images/maventxt_logo_200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5" t="22071" r="62235" b="21324"/>
          <a:stretch/>
        </p:blipFill>
        <p:spPr bwMode="auto">
          <a:xfrm>
            <a:off x="10785202" y="440824"/>
            <a:ext cx="92583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99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POM customisation –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Extra properties – for audit and support</a:t>
            </a:r>
          </a:p>
          <a:p>
            <a:r>
              <a:rPr lang="en-GB" sz="3600" dirty="0" smtClean="0"/>
              <a:t>Custom dependencies, versions</a:t>
            </a:r>
          </a:p>
          <a:p>
            <a:r>
              <a:rPr lang="en-GB" sz="3600" dirty="0" smtClean="0"/>
              <a:t>Dependency profiles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t>23</a:t>
            </a:fld>
            <a:endParaRPr lang="en-GB"/>
          </a:p>
        </p:txBody>
      </p:sp>
      <p:pic>
        <p:nvPicPr>
          <p:cNvPr id="5" name="Picture 2" descr="http://maven.apache.org/images/maventxt_logo_200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5" t="22071" r="62235" b="21324"/>
          <a:stretch/>
        </p:blipFill>
        <p:spPr bwMode="auto">
          <a:xfrm>
            <a:off x="10785202" y="440824"/>
            <a:ext cx="92583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59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Dependency resolution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5606"/>
            <a:ext cx="10972800" cy="44922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Improved relocation – fix version-only relocation</a:t>
            </a:r>
          </a:p>
          <a:p>
            <a:pPr lvl="1"/>
            <a:r>
              <a:rPr lang="en-GB" sz="3200" dirty="0" smtClean="0"/>
              <a:t>Needed for old third-parties still in use</a:t>
            </a:r>
          </a:p>
          <a:p>
            <a:pPr lvl="2"/>
            <a:r>
              <a:rPr lang="en-GB" sz="2933" dirty="0" err="1" smtClean="0"/>
              <a:t>eg</a:t>
            </a:r>
            <a:r>
              <a:rPr lang="en-GB" sz="2933" dirty="0" smtClean="0"/>
              <a:t>. </a:t>
            </a:r>
            <a:r>
              <a:rPr lang="en-GB" sz="2933" dirty="0" smtClean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xml-apis:xml-apis:2.0.2</a:t>
            </a:r>
            <a:r>
              <a:rPr lang="en-GB" sz="2933" dirty="0" smtClean="0"/>
              <a:t> </a:t>
            </a:r>
            <a:r>
              <a:rPr lang="en-GB" sz="2933" dirty="0" smtClean="0">
                <a:sym typeface="Wingdings" panose="05000000000000000000" pitchFamily="2" charset="2"/>
              </a:rPr>
              <a:t></a:t>
            </a:r>
            <a:r>
              <a:rPr lang="en-GB" sz="2933" dirty="0" smtClean="0"/>
              <a:t> </a:t>
            </a:r>
            <a:r>
              <a:rPr lang="en-GB" sz="2933" dirty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1.0.b2</a:t>
            </a:r>
          </a:p>
          <a:p>
            <a:r>
              <a:rPr lang="en-GB" sz="3600" dirty="0" smtClean="0"/>
              <a:t>Dependency deprecation</a:t>
            </a:r>
          </a:p>
          <a:p>
            <a:pPr lvl="1"/>
            <a:r>
              <a:rPr lang="en-GB" sz="3200" dirty="0" smtClean="0"/>
              <a:t>Phasing out old libraries with replacements</a:t>
            </a:r>
          </a:p>
          <a:p>
            <a:r>
              <a:rPr lang="en-GB" sz="3600" dirty="0" smtClean="0"/>
              <a:t>Version aliases ~ Maven labels</a:t>
            </a:r>
          </a:p>
          <a:p>
            <a:pPr lvl="1"/>
            <a:r>
              <a:rPr lang="en-GB" sz="3200" dirty="0" smtClean="0"/>
              <a:t>Latest and “PRO” aliases – legacy requirement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t>24</a:t>
            </a:fld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10953017" y="336715"/>
            <a:ext cx="635607" cy="733998"/>
            <a:chOff x="8478228" y="-1229798"/>
            <a:chExt cx="635607" cy="733998"/>
          </a:xfrm>
        </p:grpSpPr>
        <p:sp>
          <p:nvSpPr>
            <p:cNvPr id="6" name="Rounded Rectangle 5"/>
            <p:cNvSpPr/>
            <p:nvPr/>
          </p:nvSpPr>
          <p:spPr>
            <a:xfrm>
              <a:off x="8772890" y="-1229798"/>
              <a:ext cx="180000" cy="180000"/>
            </a:xfrm>
            <a:prstGeom prst="roundRect">
              <a:avLst/>
            </a:prstGeom>
            <a:solidFill>
              <a:srgbClr val="1E5A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 sz="28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616368" y="-940451"/>
              <a:ext cx="180000" cy="180000"/>
            </a:xfrm>
            <a:prstGeom prst="roundRect">
              <a:avLst/>
            </a:prstGeom>
            <a:solidFill>
              <a:srgbClr val="1E5A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 sz="28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933835" y="-940451"/>
              <a:ext cx="180000" cy="1800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 sz="2800" dirty="0"/>
            </a:p>
          </p:txBody>
        </p:sp>
        <p:cxnSp>
          <p:nvCxnSpPr>
            <p:cNvPr id="9" name="Straight Arrow Connector 8"/>
            <p:cNvCxnSpPr>
              <a:stCxn id="6" idx="2"/>
              <a:endCxn id="7" idx="0"/>
            </p:cNvCxnSpPr>
            <p:nvPr/>
          </p:nvCxnSpPr>
          <p:spPr>
            <a:xfrm flipH="1">
              <a:off x="8706368" y="-1049798"/>
              <a:ext cx="156522" cy="109347"/>
            </a:xfrm>
            <a:prstGeom prst="straightConnector1">
              <a:avLst/>
            </a:prstGeom>
            <a:ln w="25400" cap="flat">
              <a:solidFill>
                <a:schemeClr val="tx1"/>
              </a:solidFill>
              <a:headEnd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6" idx="2"/>
              <a:endCxn id="8" idx="0"/>
            </p:cNvCxnSpPr>
            <p:nvPr/>
          </p:nvCxnSpPr>
          <p:spPr>
            <a:xfrm>
              <a:off x="8862890" y="-1049798"/>
              <a:ext cx="160945" cy="109347"/>
            </a:xfrm>
            <a:prstGeom prst="straightConnector1">
              <a:avLst/>
            </a:prstGeom>
            <a:ln w="25400" cap="flat">
              <a:solidFill>
                <a:schemeClr val="tx1"/>
              </a:solidFill>
              <a:headEnd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8478228" y="-675800"/>
              <a:ext cx="180000" cy="1800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 sz="28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795695" y="-676839"/>
              <a:ext cx="180000" cy="180000"/>
            </a:xfrm>
            <a:prstGeom prst="roundRect">
              <a:avLst/>
            </a:prstGeom>
            <a:solidFill>
              <a:srgbClr val="1E5A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 sz="2800" dirty="0"/>
            </a:p>
          </p:txBody>
        </p:sp>
        <p:cxnSp>
          <p:nvCxnSpPr>
            <p:cNvPr id="13" name="Straight Arrow Connector 12"/>
            <p:cNvCxnSpPr>
              <a:endCxn id="11" idx="0"/>
            </p:cNvCxnSpPr>
            <p:nvPr/>
          </p:nvCxnSpPr>
          <p:spPr>
            <a:xfrm flipH="1">
              <a:off x="8568228" y="-785742"/>
              <a:ext cx="137467" cy="109942"/>
            </a:xfrm>
            <a:prstGeom prst="straightConnector1">
              <a:avLst/>
            </a:prstGeom>
            <a:ln w="25400" cap="flat">
              <a:solidFill>
                <a:schemeClr val="tx1"/>
              </a:solidFill>
              <a:headEnd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12" idx="0"/>
            </p:cNvCxnSpPr>
            <p:nvPr/>
          </p:nvCxnSpPr>
          <p:spPr>
            <a:xfrm>
              <a:off x="8700760" y="-911668"/>
              <a:ext cx="184935" cy="234829"/>
            </a:xfrm>
            <a:prstGeom prst="straightConnector1">
              <a:avLst/>
            </a:prstGeom>
            <a:ln w="25400" cap="flat">
              <a:solidFill>
                <a:schemeClr val="tx1"/>
              </a:solidFill>
              <a:headEnd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277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 smtClean="0"/>
              <a:t>Dep. resolution augmentation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configurations</a:t>
            </a:r>
            <a:r>
              <a:rPr lang="en-US" altLang="en-US" sz="24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.all </a:t>
            </a:r>
            <a:r>
              <a:rPr lang="en-US" altLang="en-US" sz="24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en-US" altLang="en-US" sz="2400" dirty="0" err="1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config</a:t>
            </a:r>
            <a:r>
              <a:rPr lang="en-US" altLang="en-US" sz="2400" dirty="0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2400" dirty="0">
                <a:solidFill>
                  <a:srgbClr val="00004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altLang="en-US" sz="24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2400" dirty="0" err="1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config</a:t>
            </a:r>
            <a:r>
              <a:rPr lang="en-US" altLang="en-US" sz="2400" dirty="0" err="1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.state</a:t>
            </a:r>
            <a:r>
              <a:rPr lang="en-US" altLang="en-US" sz="24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!= </a:t>
            </a:r>
            <a:r>
              <a:rPr lang="en-US" altLang="en-US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Configuration</a:t>
            </a:r>
            <a:r>
              <a:rPr lang="en-US" altLang="en-US" sz="2400" dirty="0" err="1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.State.UNRESOLVED</a:t>
            </a:r>
            <a:r>
              <a:rPr lang="en-US" altLang="en-US" sz="24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en-US" sz="2400" dirty="0">
                <a:solidFill>
                  <a:srgbClr val="00004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rgbClr val="00004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24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2400" dirty="0" err="1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config</a:t>
            </a:r>
            <a:r>
              <a:rPr lang="en-US" altLang="en-US" sz="2400" dirty="0" err="1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altLang="en-US" sz="2400" b="1" dirty="0" err="1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resolutionStrategy</a:t>
            </a:r>
            <a:r>
              <a:rPr lang="en-US" altLang="en-US" sz="2400" dirty="0" err="1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altLang="en-US" sz="2400" b="1" dirty="0" err="1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eachDependency</a:t>
            </a:r>
            <a:r>
              <a:rPr lang="en-US" altLang="en-US" sz="24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en-US" altLang="en-US" sz="2400" dirty="0" smtClean="0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rule </a:t>
            </a:r>
            <a:r>
              <a:rPr lang="en-US" altLang="en-US" sz="24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en-US" sz="2400" dirty="0" err="1">
                <a:solidFill>
                  <a:srgbClr val="00004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altLang="en-US" sz="2400" dirty="0">
                <a:solidFill>
                  <a:srgbClr val="00004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original </a:t>
            </a:r>
            <a:r>
              <a:rPr lang="en-US" altLang="en-US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en-US" sz="2400" dirty="0" err="1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rule</a:t>
            </a:r>
            <a:r>
              <a:rPr lang="en-US" altLang="en-US" sz="2400" dirty="0" err="1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altLang="en-US" sz="2400" b="1" dirty="0" err="1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requested</a:t>
            </a:r>
            <a:endParaRPr lang="en-US" altLang="en-US" sz="2400" b="1" dirty="0">
              <a:solidFill>
                <a:srgbClr val="33333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en-US" sz="24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en-US" sz="2400" dirty="0" err="1">
                <a:solidFill>
                  <a:srgbClr val="00004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altLang="en-US" sz="2400" dirty="0">
                <a:solidFill>
                  <a:srgbClr val="00004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current </a:t>
            </a:r>
            <a:r>
              <a:rPr lang="en-US" altLang="en-US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en-US" sz="2400" dirty="0" err="1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rule</a:t>
            </a:r>
            <a:r>
              <a:rPr lang="en-US" altLang="en-US" sz="2400" dirty="0" err="1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altLang="en-US" sz="2400" b="1" dirty="0" err="1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target</a:t>
            </a:r>
            <a:endParaRPr lang="en-US" altLang="en-US" sz="2400" b="1" dirty="0">
              <a:solidFill>
                <a:srgbClr val="33333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en-US" sz="24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altLang="en-US" sz="2400" dirty="0" err="1" smtClean="0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rule</a:t>
            </a:r>
            <a:r>
              <a:rPr lang="en-US" altLang="en-US" sz="2400" dirty="0" err="1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altLang="en-US" sz="2400" b="1" dirty="0" err="1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useTarget</a:t>
            </a:r>
            <a:r>
              <a:rPr lang="en-US" altLang="en-US" sz="24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24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"..."</a:t>
            </a:r>
            <a:r>
              <a:rPr lang="en-US" altLang="en-US" sz="24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t>25</a:t>
            </a:fld>
            <a:endParaRPr lang="en-GB" dirty="0"/>
          </a:p>
        </p:txBody>
      </p:sp>
      <p:sp>
        <p:nvSpPr>
          <p:cNvPr id="5" name="Rectangular Callout 4"/>
          <p:cNvSpPr/>
          <p:nvPr/>
        </p:nvSpPr>
        <p:spPr>
          <a:xfrm>
            <a:off x="7393709" y="3555307"/>
            <a:ext cx="3520126" cy="612000"/>
          </a:xfrm>
          <a:prstGeom prst="wedgeRectCallout">
            <a:avLst>
              <a:gd name="adj1" fmla="val -61971"/>
              <a:gd name="adj2" fmla="val -18699"/>
            </a:avLst>
          </a:prstGeom>
          <a:solidFill>
            <a:srgbClr val="1E5AAE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Always the original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7393709" y="4403483"/>
            <a:ext cx="3520126" cy="969888"/>
          </a:xfrm>
          <a:prstGeom prst="wedgeRectCallout">
            <a:avLst>
              <a:gd name="adj1" fmla="val -83646"/>
              <a:gd name="adj2" fmla="val -68127"/>
            </a:avLst>
          </a:prstGeom>
          <a:solidFill>
            <a:srgbClr val="1E5AAE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The original or as mapped by last rule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2893284" y="5063430"/>
            <a:ext cx="3182112" cy="619881"/>
          </a:xfrm>
          <a:prstGeom prst="wedgeRectCallout">
            <a:avLst>
              <a:gd name="adj1" fmla="val 14534"/>
              <a:gd name="adj2" fmla="val -78602"/>
            </a:avLst>
          </a:prstGeom>
          <a:solidFill>
            <a:srgbClr val="1E5AAE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Any custom logic</a:t>
            </a:r>
            <a:endParaRPr lang="en-GB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10953017" y="336715"/>
            <a:ext cx="635607" cy="733998"/>
            <a:chOff x="8478228" y="-1229798"/>
            <a:chExt cx="635607" cy="733998"/>
          </a:xfrm>
        </p:grpSpPr>
        <p:sp>
          <p:nvSpPr>
            <p:cNvPr id="10" name="Rounded Rectangle 9"/>
            <p:cNvSpPr/>
            <p:nvPr/>
          </p:nvSpPr>
          <p:spPr>
            <a:xfrm>
              <a:off x="8772890" y="-1229798"/>
              <a:ext cx="180000" cy="180000"/>
            </a:xfrm>
            <a:prstGeom prst="roundRect">
              <a:avLst/>
            </a:prstGeom>
            <a:solidFill>
              <a:srgbClr val="1E5A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 sz="28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616368" y="-940451"/>
              <a:ext cx="180000" cy="180000"/>
            </a:xfrm>
            <a:prstGeom prst="roundRect">
              <a:avLst/>
            </a:prstGeom>
            <a:solidFill>
              <a:srgbClr val="1E5A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 sz="28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933835" y="-940451"/>
              <a:ext cx="180000" cy="1800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 sz="2800" dirty="0"/>
            </a:p>
          </p:txBody>
        </p:sp>
        <p:cxnSp>
          <p:nvCxnSpPr>
            <p:cNvPr id="13" name="Straight Arrow Connector 12"/>
            <p:cNvCxnSpPr>
              <a:stCxn id="10" idx="2"/>
              <a:endCxn id="11" idx="0"/>
            </p:cNvCxnSpPr>
            <p:nvPr/>
          </p:nvCxnSpPr>
          <p:spPr>
            <a:xfrm flipH="1">
              <a:off x="8706368" y="-1049798"/>
              <a:ext cx="156522" cy="109347"/>
            </a:xfrm>
            <a:prstGeom prst="straightConnector1">
              <a:avLst/>
            </a:prstGeom>
            <a:ln w="25400" cap="flat">
              <a:solidFill>
                <a:schemeClr val="tx1"/>
              </a:solidFill>
              <a:headEnd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" idx="2"/>
              <a:endCxn id="12" idx="0"/>
            </p:cNvCxnSpPr>
            <p:nvPr/>
          </p:nvCxnSpPr>
          <p:spPr>
            <a:xfrm>
              <a:off x="8862890" y="-1049798"/>
              <a:ext cx="160945" cy="109347"/>
            </a:xfrm>
            <a:prstGeom prst="straightConnector1">
              <a:avLst/>
            </a:prstGeom>
            <a:ln w="25400" cap="flat">
              <a:solidFill>
                <a:schemeClr val="tx1"/>
              </a:solidFill>
              <a:headEnd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8478228" y="-675800"/>
              <a:ext cx="180000" cy="1800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 sz="28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795695" y="-676839"/>
              <a:ext cx="180000" cy="180000"/>
            </a:xfrm>
            <a:prstGeom prst="roundRect">
              <a:avLst/>
            </a:prstGeom>
            <a:solidFill>
              <a:srgbClr val="1E5A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 sz="2800" dirty="0"/>
            </a:p>
          </p:txBody>
        </p:sp>
        <p:cxnSp>
          <p:nvCxnSpPr>
            <p:cNvPr id="17" name="Straight Arrow Connector 16"/>
            <p:cNvCxnSpPr>
              <a:endCxn id="15" idx="0"/>
            </p:cNvCxnSpPr>
            <p:nvPr/>
          </p:nvCxnSpPr>
          <p:spPr>
            <a:xfrm flipH="1">
              <a:off x="8568228" y="-785742"/>
              <a:ext cx="137467" cy="109942"/>
            </a:xfrm>
            <a:prstGeom prst="straightConnector1">
              <a:avLst/>
            </a:prstGeom>
            <a:ln w="25400" cap="flat">
              <a:solidFill>
                <a:schemeClr val="tx1"/>
              </a:solidFill>
              <a:headEnd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6" idx="0"/>
            </p:cNvCxnSpPr>
            <p:nvPr/>
          </p:nvCxnSpPr>
          <p:spPr>
            <a:xfrm>
              <a:off x="8700760" y="-911668"/>
              <a:ext cx="184935" cy="234829"/>
            </a:xfrm>
            <a:prstGeom prst="straightConnector1">
              <a:avLst/>
            </a:prstGeom>
            <a:ln w="25400" cap="flat">
              <a:solidFill>
                <a:schemeClr val="tx1"/>
              </a:solidFill>
              <a:headEnd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729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 smtClean="0"/>
              <a:t>Dep. resolution augmentation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configurations.all 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en-US" altLang="en-US" sz="24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config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-&gt;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altLang="en-US" sz="2400" b="1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24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config.state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!= </a:t>
            </a:r>
            <a:r>
              <a:rPr lang="en-US" altLang="en-US" sz="24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Configuration.State.UNRESOLVED</a:t>
            </a:r>
            <a:r>
              <a:rPr lang="en-US" altLang="en-US" sz="2400" b="1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return</a:t>
            </a:r>
          </a:p>
          <a:p>
            <a:pPr marL="0" indent="0">
              <a:buNone/>
            </a:pP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24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config.resolutionStrategy.eachDependency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rule 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</a:p>
          <a:p>
            <a:pPr marL="0" indent="0">
              <a:buNone/>
            </a:pPr>
            <a:r>
              <a:rPr lang="en-US" altLang="en-US" sz="2400" b="1" dirty="0" smtClean="0">
                <a:solidFill>
                  <a:srgbClr val="00004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if 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2400" dirty="0" err="1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rule</a:t>
            </a:r>
            <a:r>
              <a:rPr lang="en-US" altLang="en-US" sz="2400" dirty="0" err="1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.target.version</a:t>
            </a:r>
            <a:r>
              <a:rPr lang="en-US" altLang="en-US" sz="2400" dirty="0" smtClean="0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lang="en-US" altLang="en-US" sz="24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'PRO'</a:t>
            </a:r>
            <a:r>
              <a:rPr lang="en-US" altLang="en-US" sz="2400" b="1" i="1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altLang="en-US" sz="2400" b="1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altLang="en-US" sz="2400" dirty="0">
              <a:solidFill>
                <a:srgbClr val="33333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en-US" sz="2400" dirty="0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altLang="en-US" sz="2400" dirty="0" err="1" smtClean="0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rule</a:t>
            </a:r>
            <a:r>
              <a:rPr lang="en-US" altLang="en-US" sz="2400" dirty="0" err="1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altLang="en-US" sz="2400" b="1" dirty="0" err="1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useVersion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2400" b="1" i="1" dirty="0" err="1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lookupPRO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2400" dirty="0" err="1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rule</a:t>
            </a:r>
            <a:r>
              <a:rPr lang="en-US" altLang="en-US" sz="2400" dirty="0" err="1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.target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endParaRPr lang="en-US" altLang="en-US" sz="2400" b="1" dirty="0">
              <a:solidFill>
                <a:srgbClr val="00009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en-US" sz="2400" b="1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  <a:endParaRPr lang="en-US" altLang="en-US" sz="2400" b="1" i="1" dirty="0">
              <a:solidFill>
                <a:srgbClr val="00009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en-US" sz="2400" b="1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en-US" sz="24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t>26</a:t>
            </a:fld>
            <a:endParaRPr lang="en-GB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560820" y="821023"/>
            <a:ext cx="3833009" cy="940443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61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/>
              <a:t>– example</a:t>
            </a:r>
            <a:endParaRPr lang="en-GB" sz="48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0953017" y="336715"/>
            <a:ext cx="635607" cy="733998"/>
            <a:chOff x="8478228" y="-1229798"/>
            <a:chExt cx="635607" cy="733998"/>
          </a:xfrm>
        </p:grpSpPr>
        <p:sp>
          <p:nvSpPr>
            <p:cNvPr id="19" name="Rounded Rectangle 18"/>
            <p:cNvSpPr/>
            <p:nvPr/>
          </p:nvSpPr>
          <p:spPr>
            <a:xfrm>
              <a:off x="8772890" y="-1229798"/>
              <a:ext cx="180000" cy="180000"/>
            </a:xfrm>
            <a:prstGeom prst="roundRect">
              <a:avLst/>
            </a:prstGeom>
            <a:solidFill>
              <a:srgbClr val="1E5A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 sz="2800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8616368" y="-940451"/>
              <a:ext cx="180000" cy="180000"/>
            </a:xfrm>
            <a:prstGeom prst="roundRect">
              <a:avLst/>
            </a:prstGeom>
            <a:solidFill>
              <a:srgbClr val="1E5A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 sz="2800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933835" y="-940451"/>
              <a:ext cx="180000" cy="1800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 sz="2800" dirty="0"/>
            </a:p>
          </p:txBody>
        </p:sp>
        <p:cxnSp>
          <p:nvCxnSpPr>
            <p:cNvPr id="22" name="Straight Arrow Connector 21"/>
            <p:cNvCxnSpPr>
              <a:stCxn id="19" idx="2"/>
              <a:endCxn id="20" idx="0"/>
            </p:cNvCxnSpPr>
            <p:nvPr/>
          </p:nvCxnSpPr>
          <p:spPr>
            <a:xfrm flipH="1">
              <a:off x="8706368" y="-1049798"/>
              <a:ext cx="156522" cy="109347"/>
            </a:xfrm>
            <a:prstGeom prst="straightConnector1">
              <a:avLst/>
            </a:prstGeom>
            <a:ln w="25400" cap="flat">
              <a:solidFill>
                <a:schemeClr val="tx1"/>
              </a:solidFill>
              <a:headEnd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9" idx="2"/>
              <a:endCxn id="21" idx="0"/>
            </p:cNvCxnSpPr>
            <p:nvPr/>
          </p:nvCxnSpPr>
          <p:spPr>
            <a:xfrm>
              <a:off x="8862890" y="-1049798"/>
              <a:ext cx="160945" cy="109347"/>
            </a:xfrm>
            <a:prstGeom prst="straightConnector1">
              <a:avLst/>
            </a:prstGeom>
            <a:ln w="25400" cap="flat">
              <a:solidFill>
                <a:schemeClr val="tx1"/>
              </a:solidFill>
              <a:headEnd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>
            <a:xfrm>
              <a:off x="8478228" y="-675800"/>
              <a:ext cx="180000" cy="1800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 sz="2800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8795695" y="-676839"/>
              <a:ext cx="180000" cy="180000"/>
            </a:xfrm>
            <a:prstGeom prst="roundRect">
              <a:avLst/>
            </a:prstGeom>
            <a:solidFill>
              <a:srgbClr val="1E5A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 sz="2800" dirty="0"/>
            </a:p>
          </p:txBody>
        </p:sp>
        <p:cxnSp>
          <p:nvCxnSpPr>
            <p:cNvPr id="26" name="Straight Arrow Connector 25"/>
            <p:cNvCxnSpPr>
              <a:endCxn id="24" idx="0"/>
            </p:cNvCxnSpPr>
            <p:nvPr/>
          </p:nvCxnSpPr>
          <p:spPr>
            <a:xfrm flipH="1">
              <a:off x="8568228" y="-785742"/>
              <a:ext cx="137467" cy="109942"/>
            </a:xfrm>
            <a:prstGeom prst="straightConnector1">
              <a:avLst/>
            </a:prstGeom>
            <a:ln w="25400" cap="flat">
              <a:solidFill>
                <a:schemeClr val="tx1"/>
              </a:solidFill>
              <a:headEnd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25" idx="0"/>
            </p:cNvCxnSpPr>
            <p:nvPr/>
          </p:nvCxnSpPr>
          <p:spPr>
            <a:xfrm>
              <a:off x="8700760" y="-911668"/>
              <a:ext cx="184935" cy="234829"/>
            </a:xfrm>
            <a:prstGeom prst="straightConnector1">
              <a:avLst/>
            </a:prstGeom>
            <a:ln w="25400" cap="flat">
              <a:solidFill>
                <a:schemeClr val="tx1"/>
              </a:solidFill>
              <a:headEnd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568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Dependency configurations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dirty="0" smtClean="0"/>
              <a:t>Example: conflicting </a:t>
            </a:r>
            <a:r>
              <a:rPr lang="en-GB" sz="3600" dirty="0"/>
              <a:t>transitive </a:t>
            </a:r>
            <a:r>
              <a:rPr lang="en-GB" sz="3600" dirty="0" smtClean="0"/>
              <a:t>dependencies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600" dirty="0"/>
          </a:p>
          <a:p>
            <a:pPr marL="0" indent="0">
              <a:lnSpc>
                <a:spcPct val="100000"/>
              </a:lnSpc>
              <a:buNone/>
            </a:pPr>
            <a:endParaRPr lang="en-GB" sz="3600" dirty="0" smtClean="0"/>
          </a:p>
          <a:p>
            <a:pPr marL="0" indent="0">
              <a:lnSpc>
                <a:spcPct val="100000"/>
              </a:lnSpc>
              <a:buNone/>
              <a:tabLst>
                <a:tab pos="1980000" algn="l"/>
              </a:tabLst>
            </a:pPr>
            <a:r>
              <a:rPr lang="en-GB" sz="3600" dirty="0" smtClean="0"/>
              <a:t>Goal: remove </a:t>
            </a:r>
            <a:r>
              <a:rPr lang="en-GB" sz="3600" dirty="0" smtClean="0">
                <a:solidFill>
                  <a:srgbClr val="C00000"/>
                </a:solidFill>
              </a:rPr>
              <a:t>slf4j-simple </a:t>
            </a:r>
            <a:br>
              <a:rPr lang="en-GB" sz="3600" dirty="0" smtClean="0">
                <a:solidFill>
                  <a:srgbClr val="C00000"/>
                </a:solidFill>
              </a:rPr>
            </a:br>
            <a:r>
              <a:rPr lang="en-GB" sz="3600" dirty="0" smtClean="0">
                <a:solidFill>
                  <a:srgbClr val="C00000"/>
                </a:solidFill>
              </a:rPr>
              <a:t>          </a:t>
            </a:r>
            <a:r>
              <a:rPr lang="en-GB" sz="3600" dirty="0"/>
              <a:t>if </a:t>
            </a:r>
            <a:r>
              <a:rPr lang="en-GB" sz="3600" dirty="0" err="1">
                <a:solidFill>
                  <a:srgbClr val="00B050"/>
                </a:solidFill>
              </a:rPr>
              <a:t>logback</a:t>
            </a:r>
            <a:r>
              <a:rPr lang="en-GB" sz="3600" dirty="0">
                <a:solidFill>
                  <a:srgbClr val="00B050"/>
                </a:solidFill>
              </a:rPr>
              <a:t>-classic</a:t>
            </a:r>
            <a:r>
              <a:rPr lang="en-GB" sz="3600" dirty="0"/>
              <a:t> is</a:t>
            </a:r>
            <a:br>
              <a:rPr lang="en-GB" sz="3600" dirty="0"/>
            </a:br>
            <a:r>
              <a:rPr lang="en-GB" sz="3600" dirty="0"/>
              <a:t>          present</a:t>
            </a:r>
          </a:p>
          <a:p>
            <a:pPr marL="0" indent="0">
              <a:buNone/>
            </a:pPr>
            <a:endParaRPr lang="en-GB" dirty="0">
              <a:solidFill>
                <a:schemeClr val="accent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t>27</a:t>
            </a:fld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8267835" y="2392467"/>
            <a:ext cx="972000" cy="504000"/>
          </a:xfrm>
          <a:prstGeom prst="roundRect">
            <a:avLst/>
          </a:prstGeom>
          <a:solidFill>
            <a:srgbClr val="1E5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2800" dirty="0" smtClean="0"/>
              <a:t>app</a:t>
            </a:r>
            <a:endParaRPr lang="en-GB" sz="2800" dirty="0"/>
          </a:p>
        </p:txBody>
      </p:sp>
      <p:sp>
        <p:nvSpPr>
          <p:cNvPr id="15" name="Rounded Rectangle 14"/>
          <p:cNvSpPr/>
          <p:nvPr/>
        </p:nvSpPr>
        <p:spPr>
          <a:xfrm>
            <a:off x="7295835" y="3292467"/>
            <a:ext cx="972000" cy="504000"/>
          </a:xfrm>
          <a:prstGeom prst="roundRect">
            <a:avLst/>
          </a:prstGeom>
          <a:solidFill>
            <a:srgbClr val="1E5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2800" dirty="0" smtClean="0"/>
              <a:t>lib-a</a:t>
            </a:r>
            <a:endParaRPr lang="en-GB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9239835" y="3292467"/>
            <a:ext cx="972000" cy="504000"/>
          </a:xfrm>
          <a:prstGeom prst="roundRect">
            <a:avLst/>
          </a:prstGeom>
          <a:solidFill>
            <a:srgbClr val="1E5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2800" dirty="0" smtClean="0"/>
              <a:t>lib-b</a:t>
            </a:r>
            <a:endParaRPr lang="en-GB" sz="2800" dirty="0"/>
          </a:p>
        </p:txBody>
      </p:sp>
      <p:sp>
        <p:nvSpPr>
          <p:cNvPr id="17" name="Rounded Rectangle 16"/>
          <p:cNvSpPr/>
          <p:nvPr/>
        </p:nvSpPr>
        <p:spPr>
          <a:xfrm>
            <a:off x="9239835" y="4192467"/>
            <a:ext cx="972000" cy="504000"/>
          </a:xfrm>
          <a:prstGeom prst="roundRect">
            <a:avLst/>
          </a:prstGeom>
          <a:solidFill>
            <a:srgbClr val="1E5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2800" dirty="0" smtClean="0"/>
              <a:t>lib-c</a:t>
            </a:r>
            <a:endParaRPr lang="en-GB" sz="2800" dirty="0"/>
          </a:p>
        </p:txBody>
      </p:sp>
      <p:sp>
        <p:nvSpPr>
          <p:cNvPr id="18" name="Rounded Rectangle 17"/>
          <p:cNvSpPr/>
          <p:nvPr/>
        </p:nvSpPr>
        <p:spPr>
          <a:xfrm>
            <a:off x="6745225" y="4192467"/>
            <a:ext cx="2085285" cy="50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2800" dirty="0"/>
              <a:t>s</a:t>
            </a:r>
            <a:r>
              <a:rPr lang="en-GB" sz="2800" dirty="0" smtClean="0"/>
              <a:t>lf4j-simple</a:t>
            </a:r>
            <a:endParaRPr lang="en-GB" sz="2800" dirty="0"/>
          </a:p>
        </p:txBody>
      </p:sp>
      <p:sp>
        <p:nvSpPr>
          <p:cNvPr id="19" name="Rounded Rectangle 18"/>
          <p:cNvSpPr/>
          <p:nvPr/>
        </p:nvSpPr>
        <p:spPr>
          <a:xfrm>
            <a:off x="8382622" y="5092467"/>
            <a:ext cx="2686425" cy="504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2800" dirty="0" err="1"/>
              <a:t>l</a:t>
            </a:r>
            <a:r>
              <a:rPr lang="en-GB" sz="2800" dirty="0" err="1" smtClean="0"/>
              <a:t>ogback</a:t>
            </a:r>
            <a:r>
              <a:rPr lang="en-GB" sz="2800" dirty="0" smtClean="0"/>
              <a:t>-classic</a:t>
            </a:r>
            <a:endParaRPr lang="en-GB" sz="2800" dirty="0"/>
          </a:p>
        </p:txBody>
      </p:sp>
      <p:cxnSp>
        <p:nvCxnSpPr>
          <p:cNvPr id="20" name="Straight Arrow Connector 19"/>
          <p:cNvCxnSpPr>
            <a:stCxn id="14" idx="2"/>
          </p:cNvCxnSpPr>
          <p:nvPr/>
        </p:nvCxnSpPr>
        <p:spPr>
          <a:xfrm flipH="1">
            <a:off x="8191975" y="2896467"/>
            <a:ext cx="561860" cy="396000"/>
          </a:xfrm>
          <a:prstGeom prst="straightConnector1">
            <a:avLst/>
          </a:prstGeom>
          <a:ln w="38100" cap="flat">
            <a:solidFill>
              <a:schemeClr val="tx1"/>
            </a:solidFill>
            <a:headEnd w="lg" len="lg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2"/>
          </p:cNvCxnSpPr>
          <p:nvPr/>
        </p:nvCxnSpPr>
        <p:spPr>
          <a:xfrm>
            <a:off x="8753835" y="2896467"/>
            <a:ext cx="561600" cy="396000"/>
          </a:xfrm>
          <a:prstGeom prst="straightConnector1">
            <a:avLst/>
          </a:prstGeom>
          <a:ln w="38100" cap="flat">
            <a:solidFill>
              <a:schemeClr val="tx1"/>
            </a:solidFill>
            <a:headEnd w="lg" len="lg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2"/>
            <a:endCxn id="18" idx="0"/>
          </p:cNvCxnSpPr>
          <p:nvPr/>
        </p:nvCxnSpPr>
        <p:spPr>
          <a:xfrm>
            <a:off x="7781835" y="3796467"/>
            <a:ext cx="6033" cy="396000"/>
          </a:xfrm>
          <a:prstGeom prst="straightConnector1">
            <a:avLst/>
          </a:prstGeom>
          <a:ln w="38100" cap="flat">
            <a:solidFill>
              <a:schemeClr val="tx1"/>
            </a:solidFill>
            <a:headEnd w="lg" len="lg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2"/>
            <a:endCxn id="17" idx="0"/>
          </p:cNvCxnSpPr>
          <p:nvPr/>
        </p:nvCxnSpPr>
        <p:spPr>
          <a:xfrm>
            <a:off x="9725835" y="3796467"/>
            <a:ext cx="0" cy="396000"/>
          </a:xfrm>
          <a:prstGeom prst="straightConnector1">
            <a:avLst/>
          </a:prstGeom>
          <a:ln w="38100" cap="flat">
            <a:solidFill>
              <a:schemeClr val="tx1"/>
            </a:solidFill>
            <a:headEnd w="lg" len="lg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2"/>
            <a:endCxn id="19" idx="0"/>
          </p:cNvCxnSpPr>
          <p:nvPr/>
        </p:nvCxnSpPr>
        <p:spPr>
          <a:xfrm>
            <a:off x="9725835" y="4696467"/>
            <a:ext cx="0" cy="396000"/>
          </a:xfrm>
          <a:prstGeom prst="straightConnector1">
            <a:avLst/>
          </a:prstGeom>
          <a:ln w="38100" cap="flat">
            <a:solidFill>
              <a:schemeClr val="tx1"/>
            </a:solidFill>
            <a:headEnd w="lg" len="lg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ultiply 24"/>
          <p:cNvSpPr/>
          <p:nvPr/>
        </p:nvSpPr>
        <p:spPr>
          <a:xfrm>
            <a:off x="6798123" y="3900666"/>
            <a:ext cx="1770105" cy="1040130"/>
          </a:xfrm>
          <a:prstGeom prst="mathMultiply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37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Dependency configurations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 vert="horz" lIns="68580" tIns="34290" rIns="68580" bIns="34290" rtlCol="0">
            <a:noAutofit/>
          </a:bodyPr>
          <a:lstStyle/>
          <a:p>
            <a:pPr marL="0" indent="0">
              <a:buNone/>
            </a:pPr>
            <a:r>
              <a:rPr lang="en-GB" sz="2400" u="sng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GB" sz="2400" u="sng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gradle</a:t>
            </a:r>
            <a:r>
              <a:rPr lang="en-GB" sz="2400" u="sng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dependencies --</a:t>
            </a:r>
            <a:r>
              <a:rPr lang="en-GB" sz="2400" u="sng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configuration=compile</a:t>
            </a:r>
            <a:endParaRPr lang="en-GB" sz="24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compile - Dependencies for source set 'main'.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+-- project :</a:t>
            </a:r>
            <a:r>
              <a:rPr lang="en-GB" sz="2400" b="1" u="sng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lib-a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|   \-- org.slf4j:</a:t>
            </a:r>
            <a:r>
              <a:rPr lang="en-GB" sz="2400" b="1" u="sng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slf4j-simple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:+ -&gt; 1.7.25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|       \-- org.slf4j:slf4j-api:1.7.25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\--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project :</a:t>
            </a:r>
            <a:r>
              <a:rPr lang="en-GB" sz="2400" b="1" u="sng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lib-b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\--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project :</a:t>
            </a:r>
            <a:r>
              <a:rPr lang="en-GB" sz="2400" b="1" u="sng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lib-c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\--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ch.qos.logback:</a:t>
            </a:r>
            <a:r>
              <a:rPr lang="en-GB" sz="2400" b="1" u="sng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logback-classic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:+ -&gt; 1.2.3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      +-- ch.qos.logback:logback-core:1.2.3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      \-- org.slf4j:slf4j-api:1.7.25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t>28</a:t>
            </a:fld>
            <a:endParaRPr lang="en-GB" dirty="0"/>
          </a:p>
        </p:txBody>
      </p:sp>
      <p:sp>
        <p:nvSpPr>
          <p:cNvPr id="9" name="Multiply 8"/>
          <p:cNvSpPr/>
          <p:nvPr/>
        </p:nvSpPr>
        <p:spPr>
          <a:xfrm>
            <a:off x="3826323" y="2420907"/>
            <a:ext cx="1770105" cy="1040130"/>
          </a:xfrm>
          <a:prstGeom prst="mathMultiply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98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Dependency configurations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400" y="1324800"/>
            <a:ext cx="10515000" cy="4636560"/>
          </a:xfrm>
        </p:spPr>
        <p:txBody>
          <a:bodyPr vert="horz" lIns="68580" tIns="34290" rIns="68580" bIns="34290" rtlCol="0">
            <a:no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4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altLang="en-US" sz="2400" dirty="0">
                <a:solidFill>
                  <a:srgbClr val="00004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b="1" dirty="0" err="1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cloneConfig</a:t>
            </a:r>
            <a:r>
              <a:rPr lang="en-US" altLang="en-US" sz="2400" dirty="0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en-US" sz="2400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configurations</a:t>
            </a:r>
            <a:r>
              <a:rPr lang="en-US" altLang="en-US" sz="2400" dirty="0" err="1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altLang="en-US" sz="2400" dirty="0" err="1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compile</a:t>
            </a:r>
            <a:r>
              <a:rPr lang="en-US" altLang="en-US" sz="2400" dirty="0" err="1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altLang="en-US" sz="2400" b="1" dirty="0" err="1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copyRecursive</a:t>
            </a:r>
            <a:r>
              <a:rPr lang="en-US" altLang="en-US" sz="2400" dirty="0" smtClean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 err="1" smtClean="0">
                <a:solidFill>
                  <a:srgbClr val="00004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altLang="en-US" sz="2400" dirty="0" smtClean="0">
                <a:solidFill>
                  <a:srgbClr val="00004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ids </a:t>
            </a:r>
            <a:r>
              <a:rPr lang="en-US" altLang="en-US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en-US" sz="2400" dirty="0" err="1" smtClean="0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cloneConfig</a:t>
            </a:r>
            <a:r>
              <a:rPr lang="en-US" altLang="en-US" sz="2400" dirty="0" err="1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altLang="en-US" sz="2400" b="1" dirty="0" err="1" smtClean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resolvedConfiguration</a:t>
            </a:r>
            <a:r>
              <a:rPr lang="en-US" altLang="en-US" sz="2400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altLang="en-US" sz="2400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2400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en-US" sz="24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altLang="en-US" sz="2400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resolvedArtifacts</a:t>
            </a:r>
            <a:r>
              <a:rPr lang="en-US" altLang="en-US" sz="2400" dirty="0" err="1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.collect</a:t>
            </a:r>
            <a:r>
              <a:rPr lang="en-US" altLang="en-US" sz="24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 smtClean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en-US" altLang="en-US" sz="2400" dirty="0" smtClean="0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</a:t>
            </a:r>
            <a:r>
              <a:rPr lang="en-US" altLang="en-US" sz="2400" dirty="0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altLang="en-US" sz="2400" dirty="0" smtClean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moduleVersion</a:t>
            </a:r>
            <a:r>
              <a:rPr lang="en-US" altLang="en-US" sz="2400" dirty="0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altLang="en-US" sz="2400" dirty="0" smtClean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 </a:t>
            </a:r>
            <a:r>
              <a:rPr lang="en-US" altLang="en-US" sz="2400" dirty="0" smtClean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en-US" altLang="en-US" sz="24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altLang="en-US" sz="24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altLang="en-US" sz="2400" dirty="0" smtClean="0">
              <a:solidFill>
                <a:srgbClr val="00009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4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altLang="en-US" sz="2400" dirty="0">
                <a:solidFill>
                  <a:srgbClr val="00004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 err="1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logback</a:t>
            </a:r>
            <a:r>
              <a:rPr lang="en-US" altLang="en-US" sz="2400" dirty="0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en-US" sz="2400" dirty="0" err="1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ids</a:t>
            </a:r>
            <a:r>
              <a:rPr lang="en-US" altLang="en-US" sz="2400" dirty="0" err="1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.find</a:t>
            </a:r>
            <a:r>
              <a:rPr lang="en-US" altLang="en-US" sz="24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en-US" altLang="en-US" sz="2400" dirty="0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</a:t>
            </a:r>
            <a:r>
              <a:rPr lang="en-US" altLang="en-US" sz="24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altLang="en-US" sz="2400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 </a:t>
            </a:r>
            <a:r>
              <a:rPr lang="en-US" altLang="en-US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lang="en-US" altLang="en-US" sz="24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sz="2400" dirty="0" err="1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logback</a:t>
            </a:r>
            <a:r>
              <a:rPr lang="en-US" altLang="en-US" sz="24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-classic" </a:t>
            </a:r>
            <a:r>
              <a:rPr lang="en-US" altLang="en-US" sz="24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n-US" altLang="en-US" sz="24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2400" dirty="0" err="1" smtClean="0">
                <a:solidFill>
                  <a:srgbClr val="00004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altLang="en-US" sz="2400" dirty="0" smtClean="0">
                <a:solidFill>
                  <a:srgbClr val="00004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 smtClean="0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slf4js </a:t>
            </a:r>
            <a:r>
              <a:rPr lang="en-US" altLang="en-US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en-US" sz="2400" dirty="0" err="1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ids</a:t>
            </a:r>
            <a:r>
              <a:rPr lang="en-US" altLang="en-US" sz="2400" dirty="0" err="1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.find</a:t>
            </a:r>
            <a:r>
              <a:rPr lang="en-US" altLang="en-US" sz="24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en-US" altLang="en-US" sz="2400" dirty="0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</a:t>
            </a:r>
            <a:r>
              <a:rPr lang="en-US" altLang="en-US" sz="24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altLang="en-US" sz="2400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 </a:t>
            </a:r>
            <a:r>
              <a:rPr lang="en-US" altLang="en-US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lang="en-US" altLang="en-US" sz="2400" dirty="0" smtClean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"slf4j-simple" </a:t>
            </a:r>
            <a:r>
              <a:rPr lang="en-US" altLang="en-US" sz="24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n-US" altLang="en-US" sz="24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altLang="en-US" sz="2400" dirty="0">
              <a:solidFill>
                <a:srgbClr val="00009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 smtClean="0">
                <a:solidFill>
                  <a:srgbClr val="00004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altLang="en-US" sz="2400" dirty="0" smtClean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2400" dirty="0" err="1" smtClean="0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logback</a:t>
            </a:r>
            <a:r>
              <a:rPr lang="en-US" altLang="en-US" sz="2400" dirty="0" smtClean="0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&amp;&amp; </a:t>
            </a:r>
            <a:r>
              <a:rPr lang="en-US" altLang="en-US" sz="2400" dirty="0" smtClean="0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slf4js</a:t>
            </a:r>
            <a:r>
              <a:rPr lang="en-US" altLang="en-US" sz="2400" dirty="0" smtClean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 smtClean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2400" dirty="0" err="1" smtClean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configurations</a:t>
            </a:r>
            <a:r>
              <a:rPr lang="en-US" altLang="en-US" sz="2400" dirty="0" err="1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altLang="en-US" sz="2400" b="1" dirty="0" err="1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compile</a:t>
            </a:r>
            <a:r>
              <a:rPr lang="en-US" altLang="en-US" sz="2400" b="1" dirty="0" err="1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.exclude</a:t>
            </a:r>
            <a:r>
              <a:rPr lang="en-US" altLang="en-US" sz="2400" dirty="0" smtClean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 smtClean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2400" dirty="0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group</a:t>
            </a:r>
            <a:r>
              <a:rPr lang="en-US" altLang="en-US" sz="2400" dirty="0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2400" dirty="0" smtClean="0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slf4js</a:t>
            </a:r>
            <a:r>
              <a:rPr lang="en-US" altLang="en-US" sz="2400" dirty="0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altLang="en-US" sz="2400" dirty="0" smtClean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group</a:t>
            </a:r>
            <a:r>
              <a:rPr lang="en-US" altLang="en-US" sz="2400" dirty="0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altLang="en-US" sz="2400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module</a:t>
            </a:r>
            <a:r>
              <a:rPr lang="en-US" altLang="en-US" sz="2400" dirty="0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2400" dirty="0" smtClean="0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slf4js</a:t>
            </a:r>
            <a:r>
              <a:rPr lang="en-US" altLang="en-US" sz="2400" dirty="0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altLang="en-US" sz="2400" dirty="0" smtClean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 smtClean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2400" dirty="0" smtClean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 smtClean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t>29</a:t>
            </a:fld>
            <a:endParaRPr lang="en-GB" dirty="0"/>
          </a:p>
        </p:txBody>
      </p:sp>
      <p:sp>
        <p:nvSpPr>
          <p:cNvPr id="4" name="Rectangular Callout 3"/>
          <p:cNvSpPr/>
          <p:nvPr/>
        </p:nvSpPr>
        <p:spPr>
          <a:xfrm>
            <a:off x="8399640" y="1710813"/>
            <a:ext cx="3310579" cy="452283"/>
          </a:xfrm>
          <a:prstGeom prst="wedgeRectCallout">
            <a:avLst>
              <a:gd name="adj1" fmla="val -64186"/>
              <a:gd name="adj2" fmla="val -5369"/>
            </a:avLst>
          </a:prstGeom>
          <a:solidFill>
            <a:srgbClr val="1E5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Triggers resolution!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7143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CERN Beams Controls environment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8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Dependency configurations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/>
          <a:p>
            <a:pPr marL="0" indent="0">
              <a:buNone/>
            </a:pPr>
            <a:r>
              <a:rPr lang="en-GB" sz="2800" u="sng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GB" sz="2800" u="sng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gradle</a:t>
            </a:r>
            <a:r>
              <a:rPr lang="en-GB" sz="2800" u="sng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dependencies --</a:t>
            </a:r>
            <a:r>
              <a:rPr lang="en-GB" sz="2800" u="sng" dirty="0" smtClean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configuration=compile</a:t>
            </a:r>
            <a:endParaRPr lang="en-GB" sz="28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800" dirty="0">
                <a:latin typeface="Consolas" panose="020B0609020204030204" pitchFamily="49" charset="0"/>
                <a:cs typeface="Consolas" panose="020B0609020204030204" pitchFamily="49" charset="0"/>
              </a:rPr>
              <a:t>compile - Dependencies for source set 'main'.</a:t>
            </a:r>
          </a:p>
          <a:p>
            <a:pPr marL="0" indent="0">
              <a:buNone/>
            </a:pPr>
            <a:r>
              <a:rPr lang="en-GB" sz="2800" dirty="0">
                <a:latin typeface="Consolas" panose="020B0609020204030204" pitchFamily="49" charset="0"/>
                <a:cs typeface="Consolas" panose="020B0609020204030204" pitchFamily="49" charset="0"/>
              </a:rPr>
              <a:t>+-- project :</a:t>
            </a:r>
            <a:r>
              <a:rPr lang="en-GB" sz="2800" b="1" u="sng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lib-a</a:t>
            </a:r>
          </a:p>
          <a:p>
            <a:pPr marL="0" indent="0">
              <a:buNone/>
            </a:pPr>
            <a:r>
              <a:rPr lang="en-GB" sz="2800" dirty="0">
                <a:latin typeface="Consolas" panose="020B0609020204030204" pitchFamily="49" charset="0"/>
                <a:cs typeface="Consolas" panose="020B0609020204030204" pitchFamily="49" charset="0"/>
              </a:rPr>
              <a:t>\-- project :</a:t>
            </a:r>
            <a:r>
              <a:rPr lang="en-GB" sz="2800" b="1" u="sng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lib-b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2800" dirty="0">
                <a:latin typeface="Consolas" panose="020B0609020204030204" pitchFamily="49" charset="0"/>
                <a:cs typeface="Consolas" panose="020B0609020204030204" pitchFamily="49" charset="0"/>
              </a:rPr>
              <a:t>\-- project :</a:t>
            </a:r>
            <a:r>
              <a:rPr lang="en-GB" sz="2800" b="1" u="sng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lib-c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GB" sz="2800" dirty="0">
                <a:latin typeface="Consolas" panose="020B0609020204030204" pitchFamily="49" charset="0"/>
                <a:cs typeface="Consolas" panose="020B0609020204030204" pitchFamily="49" charset="0"/>
              </a:rPr>
              <a:t>\-- ch.qos.logback:</a:t>
            </a:r>
            <a:r>
              <a:rPr lang="en-GB" sz="2800" b="1" u="sng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logback-classic</a:t>
            </a:r>
            <a:r>
              <a:rPr lang="en-GB" sz="2800" dirty="0">
                <a:latin typeface="Consolas" panose="020B0609020204030204" pitchFamily="49" charset="0"/>
                <a:cs typeface="Consolas" panose="020B0609020204030204" pitchFamily="49" charset="0"/>
              </a:rPr>
              <a:t>:+ -&gt; 1.2.3</a:t>
            </a:r>
          </a:p>
          <a:p>
            <a:pPr marL="0" indent="0">
              <a:buNone/>
            </a:pPr>
            <a:r>
              <a:rPr lang="en-GB" sz="2800" dirty="0">
                <a:latin typeface="Consolas" panose="020B0609020204030204" pitchFamily="49" charset="0"/>
                <a:cs typeface="Consolas" panose="020B0609020204030204" pitchFamily="49" charset="0"/>
              </a:rPr>
              <a:t>            +-- ch.qos.logback:logback-core:1.2.3</a:t>
            </a:r>
          </a:p>
          <a:p>
            <a:pPr marL="0" indent="0">
              <a:buNone/>
            </a:pPr>
            <a:r>
              <a:rPr lang="en-GB" sz="2800" dirty="0">
                <a:latin typeface="Consolas" panose="020B0609020204030204" pitchFamily="49" charset="0"/>
                <a:cs typeface="Consolas" panose="020B0609020204030204" pitchFamily="49" charset="0"/>
              </a:rPr>
              <a:t>            \-- org.slf4j:slf4j-api:1.7.25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62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 smtClean="0"/>
              <a:t>Dependency configurations - summary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Dependency configuration can be cloned</a:t>
            </a:r>
          </a:p>
          <a:p>
            <a:r>
              <a:rPr lang="en-GB" sz="3600" dirty="0" smtClean="0"/>
              <a:t>Resolving clone does not affect the original</a:t>
            </a:r>
          </a:p>
          <a:p>
            <a:pPr lvl="1"/>
            <a:r>
              <a:rPr lang="en-GB" sz="3200" dirty="0" smtClean="0"/>
              <a:t>To investigate dependencies – transitive as well</a:t>
            </a:r>
          </a:p>
          <a:p>
            <a:pPr lvl="1"/>
            <a:r>
              <a:rPr lang="en-GB" sz="3200" dirty="0" smtClean="0"/>
              <a:t>Additional rules can be applied</a:t>
            </a:r>
          </a:p>
          <a:p>
            <a:r>
              <a:rPr lang="en-GB" dirty="0" smtClean="0"/>
              <a:t>Imitate multiple resolution per configuration</a:t>
            </a:r>
          </a:p>
          <a:p>
            <a:pPr lvl="1"/>
            <a:endParaRPr lang="en-GB" sz="3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21" name="Oval 20"/>
          <p:cNvSpPr/>
          <p:nvPr/>
        </p:nvSpPr>
        <p:spPr>
          <a:xfrm>
            <a:off x="5684400" y="4699684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/>
          <p:cNvSpPr/>
          <p:nvPr/>
        </p:nvSpPr>
        <p:spPr>
          <a:xfrm>
            <a:off x="5828400" y="4843684"/>
            <a:ext cx="720000" cy="720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8276400" y="4699684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8420400" y="4843684"/>
            <a:ext cx="720000" cy="720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400" y="4843684"/>
            <a:ext cx="1080000" cy="108000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10861200" y="4771684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200" y="4831048"/>
            <a:ext cx="576000" cy="576000"/>
          </a:xfrm>
          <a:prstGeom prst="rect">
            <a:avLst/>
          </a:prstGeom>
        </p:spPr>
      </p:pic>
      <p:sp>
        <p:nvSpPr>
          <p:cNvPr id="28" name="Right Arrow 27"/>
          <p:cNvSpPr/>
          <p:nvPr/>
        </p:nvSpPr>
        <p:spPr>
          <a:xfrm>
            <a:off x="4100400" y="4843684"/>
            <a:ext cx="1440000" cy="5760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resolve</a:t>
            </a:r>
            <a:endParaRPr lang="en-GB" dirty="0"/>
          </a:p>
        </p:txBody>
      </p:sp>
      <p:sp>
        <p:nvSpPr>
          <p:cNvPr id="29" name="Right Arrow 28"/>
          <p:cNvSpPr/>
          <p:nvPr/>
        </p:nvSpPr>
        <p:spPr>
          <a:xfrm>
            <a:off x="6692400" y="4843684"/>
            <a:ext cx="1440000" cy="5760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investigate</a:t>
            </a:r>
            <a:endParaRPr lang="en-GB" dirty="0"/>
          </a:p>
        </p:txBody>
      </p:sp>
      <p:sp>
        <p:nvSpPr>
          <p:cNvPr id="30" name="Right Arrow 29"/>
          <p:cNvSpPr/>
          <p:nvPr/>
        </p:nvSpPr>
        <p:spPr>
          <a:xfrm>
            <a:off x="9284400" y="4843684"/>
            <a:ext cx="1440000" cy="5760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configure</a:t>
            </a:r>
            <a:endParaRPr lang="en-GB" dirty="0"/>
          </a:p>
        </p:txBody>
      </p:sp>
      <p:sp>
        <p:nvSpPr>
          <p:cNvPr id="32" name="Right Arrow 31"/>
          <p:cNvSpPr/>
          <p:nvPr/>
        </p:nvSpPr>
        <p:spPr>
          <a:xfrm>
            <a:off x="1508400" y="4843684"/>
            <a:ext cx="1440000" cy="5760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clone</a:t>
            </a:r>
            <a:endParaRPr lang="en-GB" dirty="0"/>
          </a:p>
        </p:txBody>
      </p:sp>
      <p:sp>
        <p:nvSpPr>
          <p:cNvPr id="33" name="Oval 32"/>
          <p:cNvSpPr/>
          <p:nvPr/>
        </p:nvSpPr>
        <p:spPr>
          <a:xfrm>
            <a:off x="608400" y="4771684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3092400" y="4700471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3236400" y="4844471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50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build.gradle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Flexible and powerful, but …</a:t>
            </a:r>
          </a:p>
          <a:p>
            <a:r>
              <a:rPr lang="en-GB" dirty="0" smtClean="0"/>
              <a:t>Build logic duplicated for 95% of the projects</a:t>
            </a:r>
          </a:p>
          <a:p>
            <a:r>
              <a:rPr lang="en-GB" dirty="0" smtClean="0"/>
              <a:t>Duplication diverges</a:t>
            </a:r>
          </a:p>
          <a:p>
            <a:r>
              <a:rPr lang="en-GB" dirty="0" smtClean="0"/>
              <a:t>Needs training and refactoring</a:t>
            </a:r>
          </a:p>
          <a:p>
            <a:r>
              <a:rPr lang="en-GB" dirty="0" smtClean="0"/>
              <a:t>Limited tooling</a:t>
            </a:r>
          </a:p>
          <a:p>
            <a:r>
              <a:rPr lang="en-GB" dirty="0" smtClean="0"/>
              <a:t>Vendor lock-in</a:t>
            </a:r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39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build.gradle</a:t>
            </a:r>
            <a:r>
              <a:rPr lang="en-GB" dirty="0" smtClean="0"/>
              <a:t> alternative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Custom build descriptor</a:t>
            </a:r>
          </a:p>
          <a:p>
            <a:r>
              <a:rPr lang="en-GB" dirty="0" smtClean="0"/>
              <a:t>XML based</a:t>
            </a:r>
          </a:p>
          <a:p>
            <a:r>
              <a:rPr lang="en-GB" dirty="0" smtClean="0"/>
              <a:t>Declarative</a:t>
            </a:r>
          </a:p>
          <a:p>
            <a:r>
              <a:rPr lang="en-GB" dirty="0" smtClean="0"/>
              <a:t>Easy maintenance</a:t>
            </a:r>
          </a:p>
          <a:p>
            <a:r>
              <a:rPr lang="en-GB" dirty="0" smtClean="0"/>
              <a:t>Legacy</a:t>
            </a:r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671150" y="4248766"/>
            <a:ext cx="79075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&lt;product name="</a:t>
            </a:r>
            <a: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test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" version="</a:t>
            </a:r>
            <a: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1.0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" group="</a:t>
            </a:r>
            <a:r>
              <a:rPr lang="en-GB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com.example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"&gt;</a:t>
            </a:r>
          </a:p>
          <a:p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 &lt;dependencies&gt;</a:t>
            </a:r>
          </a:p>
          <a:p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   &lt;dep product="</a:t>
            </a:r>
            <a:r>
              <a:rPr lang="en-GB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mylib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" version="</a:t>
            </a:r>
            <a: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1.0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" /&gt;</a:t>
            </a:r>
          </a:p>
          <a:p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 &lt;/dependencies&gt;</a:t>
            </a:r>
          </a:p>
          <a:p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&lt;/product&gt;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09253" y="-518778"/>
            <a:ext cx="263886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400" dirty="0" smtClean="0">
                <a:solidFill>
                  <a:srgbClr val="00B050"/>
                </a:solidFill>
              </a:rPr>
              <a:t>?</a:t>
            </a:r>
            <a:endParaRPr lang="en-GB" sz="3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8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Init scripts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Gradle files in </a:t>
            </a:r>
            <a:r>
              <a:rPr lang="en-GB" sz="3200" dirty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GB" sz="3200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GRADLE_HOME</a:t>
            </a:r>
            <a:r>
              <a:rPr lang="en-GB" sz="3200" dirty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GB" sz="3200" dirty="0" err="1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init.d</a:t>
            </a:r>
            <a:endParaRPr lang="en-GB" sz="3200" dirty="0">
              <a:solidFill>
                <a:schemeClr val="accent1">
                  <a:lumMod val="1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3200" dirty="0"/>
              <a:t>Evaluated for each Gradle </a:t>
            </a:r>
            <a:r>
              <a:rPr lang="en-GB" sz="3200" dirty="0" smtClean="0"/>
              <a:t>execution</a:t>
            </a:r>
          </a:p>
          <a:p>
            <a:r>
              <a:rPr lang="en-GB" sz="3200" dirty="0" smtClean="0"/>
              <a:t>Parsing </a:t>
            </a:r>
            <a:r>
              <a:rPr lang="en-GB" sz="3200" dirty="0"/>
              <a:t>of custom build </a:t>
            </a:r>
            <a:r>
              <a:rPr lang="en-GB" sz="3200" dirty="0" smtClean="0"/>
              <a:t>descriptor</a:t>
            </a:r>
          </a:p>
          <a:p>
            <a:pPr lvl="1"/>
            <a:r>
              <a:rPr lang="en-GB" sz="2800" dirty="0" smtClean="0"/>
              <a:t>Generic build logic in init scripts</a:t>
            </a:r>
          </a:p>
          <a:p>
            <a:pPr lvl="1"/>
            <a:r>
              <a:rPr lang="en-GB" sz="2800" dirty="0" smtClean="0"/>
              <a:t>Project configuration in XML files</a:t>
            </a:r>
          </a:p>
          <a:p>
            <a:r>
              <a:rPr lang="en-GB" sz="3200" dirty="0" err="1" smtClean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build.gradle</a:t>
            </a:r>
            <a:r>
              <a:rPr lang="en-GB" sz="3200" dirty="0" smtClean="0"/>
              <a:t> can still be used for customisation</a:t>
            </a:r>
            <a:endParaRPr lang="en-GB" sz="3200" b="1" dirty="0" smtClean="0"/>
          </a:p>
          <a:p>
            <a:pPr>
              <a:spcBef>
                <a:spcPts val="3600"/>
              </a:spcBef>
            </a:pPr>
            <a:r>
              <a:rPr lang="en-GB" sz="3200" b="1" dirty="0" smtClean="0"/>
              <a:t>Most </a:t>
            </a:r>
            <a:r>
              <a:rPr lang="en-GB" sz="3200" b="1" dirty="0"/>
              <a:t>important enabler of seamless migration</a:t>
            </a:r>
          </a:p>
          <a:p>
            <a:endParaRPr lang="en-GB" sz="3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39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Init scripts –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400" y="1324800"/>
            <a:ext cx="10804560" cy="4659737"/>
          </a:xfr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800" u="sng" dirty="0" smtClean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GB" sz="2800" u="sng" dirty="0" smtClean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GRADLE_HOME</a:t>
            </a:r>
            <a:r>
              <a:rPr lang="en-GB" sz="2800" u="sng" dirty="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GB" sz="2800" u="sng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init.d</a:t>
            </a:r>
            <a:r>
              <a:rPr lang="en-GB" sz="2800" u="sng" dirty="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GB" sz="2800" u="sng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corporate.gradle</a:t>
            </a:r>
            <a:endParaRPr lang="en-GB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initscript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800" b="1" dirty="0" smtClean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altLang="en-US" sz="2800" b="1" dirty="0" smtClean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28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repositories </a:t>
            </a:r>
            <a:r>
              <a:rPr lang="en-US" altLang="en-US" sz="2800" b="1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en-US" altLang="en-US" sz="28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 </a:t>
            </a:r>
            <a:r>
              <a:rPr lang="en-US" altLang="en-US" sz="2800" b="1" dirty="0" smtClean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altLang="en-US" sz="2800" b="1" dirty="0" smtClean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28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dependencies </a:t>
            </a:r>
            <a:r>
              <a:rPr lang="en-US" altLang="en-US" sz="2800" b="1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en-US" altLang="en-US" sz="28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 </a:t>
            </a:r>
            <a:r>
              <a:rPr lang="en-US" altLang="en-US" sz="2800" b="1" dirty="0" smtClean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altLang="en-US" sz="2800" b="1" dirty="0" smtClean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altLang="en-US" sz="2800" dirty="0" err="1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allprojects</a:t>
            </a:r>
            <a:r>
              <a:rPr lang="en-US" altLang="en-US" sz="2800" dirty="0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800" b="1" dirty="0" smtClean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altLang="en-US" sz="2800" b="1" dirty="0" smtClean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28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apply </a:t>
            </a:r>
            <a:r>
              <a:rPr lang="en-US" altLang="en-US" sz="28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plugin</a:t>
            </a:r>
            <a:r>
              <a:rPr lang="en-US" altLang="en-US" sz="28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28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'java</a:t>
            </a:r>
            <a:r>
              <a:rPr lang="en-US" altLang="en-US" sz="2800" dirty="0" smtClean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</a:p>
          <a:p>
            <a:pPr marL="0" indent="0">
              <a:buNone/>
            </a:pPr>
            <a:r>
              <a:rPr lang="en-US" altLang="en-US" sz="2800" dirty="0" smtClean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28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apply </a:t>
            </a:r>
            <a:r>
              <a:rPr lang="en-US" altLang="en-US" sz="28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  <a:r>
              <a:rPr lang="en-US" altLang="en-US" sz="28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28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sz="28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altLang="en-US" sz="2800" dirty="0" err="1" smtClean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gradle</a:t>
            </a:r>
            <a:r>
              <a:rPr lang="en-US" altLang="en-US" sz="2800" dirty="0" err="1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altLang="en-US" sz="2800" dirty="0" err="1" smtClean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gradleHomeDir</a:t>
            </a:r>
            <a:r>
              <a:rPr lang="en-US" altLang="en-US" sz="2800" dirty="0" smtClean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altLang="en-US" sz="2800" dirty="0" err="1" smtClean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corp-log.gradle</a:t>
            </a:r>
            <a:r>
              <a:rPr lang="en-US" altLang="en-US" sz="2800" dirty="0" smtClean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0" indent="0">
              <a:buNone/>
            </a:pPr>
            <a:r>
              <a:rPr lang="en-US" altLang="en-US" sz="2800" b="1" dirty="0" smtClean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t>35</a:t>
            </a:fld>
            <a:endParaRPr lang="en-GB"/>
          </a:p>
        </p:txBody>
      </p:sp>
      <p:sp>
        <p:nvSpPr>
          <p:cNvPr id="6" name="Rectangular Callout 5"/>
          <p:cNvSpPr/>
          <p:nvPr/>
        </p:nvSpPr>
        <p:spPr>
          <a:xfrm>
            <a:off x="5553132" y="1897625"/>
            <a:ext cx="4111978" cy="973393"/>
          </a:xfrm>
          <a:prstGeom prst="wedgeRectCallout">
            <a:avLst>
              <a:gd name="adj1" fmla="val -110760"/>
              <a:gd name="adj2" fmla="val -32304"/>
            </a:avLst>
          </a:prstGeom>
          <a:solidFill>
            <a:srgbClr val="1E5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cs typeface="Consolas" panose="020B0609020204030204" pitchFamily="49" charset="0"/>
              </a:rPr>
              <a:t>like </a:t>
            </a:r>
            <a:r>
              <a:rPr lang="en-GB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buildscript</a:t>
            </a:r>
            <a:r>
              <a:rPr lang="en-GB" sz="2800" dirty="0" smtClean="0">
                <a:cs typeface="Consolas" panose="020B0609020204030204" pitchFamily="49" charset="0"/>
              </a:rPr>
              <a:t> block in other </a:t>
            </a:r>
            <a:r>
              <a:rPr lang="en-GB" sz="2800" dirty="0" err="1" smtClean="0">
                <a:cs typeface="Consolas" panose="020B0609020204030204" pitchFamily="49" charset="0"/>
              </a:rPr>
              <a:t>gradle</a:t>
            </a:r>
            <a:r>
              <a:rPr lang="en-GB" sz="2800" dirty="0" smtClean="0">
                <a:cs typeface="Consolas" panose="020B0609020204030204" pitchFamily="49" charset="0"/>
              </a:rPr>
              <a:t> files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5546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Init scripts –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0" y="1325607"/>
            <a:ext cx="10659600" cy="4270860"/>
          </a:xfrm>
        </p:spPr>
        <p:txBody>
          <a:bodyPr>
            <a:normAutofit fontScale="92500" lnSpcReduction="10000"/>
          </a:bodyPr>
          <a:lstStyle/>
          <a:p>
            <a:pPr marL="468000" indent="-396000"/>
            <a:r>
              <a:rPr lang="en-GB" sz="3900" dirty="0" smtClean="0"/>
              <a:t>Avoid </a:t>
            </a:r>
            <a:r>
              <a:rPr lang="en-GB" sz="3900" dirty="0"/>
              <a:t>boilerplate </a:t>
            </a:r>
            <a:r>
              <a:rPr lang="en-GB" sz="3900" dirty="0" err="1" smtClean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build.gradle</a:t>
            </a:r>
            <a:r>
              <a:rPr lang="en-GB" sz="3900" dirty="0" smtClean="0"/>
              <a:t> - only for the </a:t>
            </a:r>
            <a:r>
              <a:rPr lang="en-GB" sz="3900" dirty="0"/>
              <a:t>5%</a:t>
            </a:r>
          </a:p>
          <a:p>
            <a:pPr lvl="1" indent="-396000"/>
            <a:r>
              <a:rPr lang="en-GB" sz="3500" dirty="0"/>
              <a:t>Default plugins applied</a:t>
            </a:r>
          </a:p>
          <a:p>
            <a:pPr lvl="1" indent="-396000"/>
            <a:r>
              <a:rPr lang="en-GB" sz="3500" dirty="0"/>
              <a:t>Default configurations </a:t>
            </a:r>
            <a:r>
              <a:rPr lang="en-GB" sz="3500" dirty="0" smtClean="0"/>
              <a:t>applied</a:t>
            </a:r>
            <a:endParaRPr lang="en-GB" sz="3500" dirty="0"/>
          </a:p>
          <a:p>
            <a:pPr marL="468000" indent="-396000"/>
            <a:r>
              <a:rPr lang="en-GB" sz="3900" dirty="0"/>
              <a:t>Hidden in the distribution</a:t>
            </a:r>
          </a:p>
          <a:p>
            <a:pPr marL="468000" indent="-396000"/>
            <a:r>
              <a:rPr lang="en-GB" sz="3900" dirty="0" smtClean="0"/>
              <a:t>Have </a:t>
            </a:r>
            <a:r>
              <a:rPr lang="en-GB" sz="3900" dirty="0"/>
              <a:t>to be bundled</a:t>
            </a:r>
          </a:p>
          <a:p>
            <a:endParaRPr lang="en-GB" sz="3600" dirty="0"/>
          </a:p>
          <a:p>
            <a:pPr marL="0" indent="0" algn="ctr">
              <a:buNone/>
            </a:pPr>
            <a:r>
              <a:rPr lang="en-GB" sz="4400" dirty="0" smtClean="0"/>
              <a:t>Enabled seamless migration</a:t>
            </a:r>
          </a:p>
          <a:p>
            <a:endParaRPr lang="en-GB" sz="3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t>36</a:t>
            </a:fld>
            <a:endParaRPr lang="en-GB"/>
          </a:p>
        </p:txBody>
      </p:sp>
      <p:sp>
        <p:nvSpPr>
          <p:cNvPr id="6" name="Rectangular Callout 5"/>
          <p:cNvSpPr/>
          <p:nvPr/>
        </p:nvSpPr>
        <p:spPr>
          <a:xfrm>
            <a:off x="2894028" y="4231689"/>
            <a:ext cx="7929451" cy="551722"/>
          </a:xfrm>
          <a:prstGeom prst="wedgeRectCallout">
            <a:avLst>
              <a:gd name="adj1" fmla="val -38069"/>
              <a:gd name="adj2" fmla="val -8075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or specified on the command line </a:t>
            </a:r>
            <a:r>
              <a:rPr lang="en-GB" sz="3200" dirty="0" smtClean="0"/>
              <a:t>with </a:t>
            </a:r>
            <a:r>
              <a:rPr lang="en-GB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–I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82344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General flexibility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400" y="1324800"/>
            <a:ext cx="10515600" cy="4684900"/>
          </a:xfrm>
        </p:spPr>
        <p:txBody>
          <a:bodyPr>
            <a:normAutofit fontScale="92500"/>
          </a:bodyPr>
          <a:lstStyle/>
          <a:p>
            <a:r>
              <a:rPr lang="en-GB" dirty="0"/>
              <a:t>Dynamic task generation</a:t>
            </a:r>
          </a:p>
          <a:p>
            <a:r>
              <a:rPr lang="en-GB" dirty="0" smtClean="0"/>
              <a:t>Customisable POM generation</a:t>
            </a:r>
          </a:p>
          <a:p>
            <a:r>
              <a:rPr lang="en-GB" dirty="0" smtClean="0"/>
              <a:t>Customisable </a:t>
            </a:r>
            <a:r>
              <a:rPr lang="en-GB" dirty="0"/>
              <a:t>dependency resolution</a:t>
            </a:r>
          </a:p>
          <a:p>
            <a:r>
              <a:rPr lang="en-GB" dirty="0" smtClean="0"/>
              <a:t>Init </a:t>
            </a:r>
            <a:r>
              <a:rPr lang="en-GB" dirty="0"/>
              <a:t>scripts</a:t>
            </a:r>
          </a:p>
          <a:p>
            <a:pPr lvl="1"/>
            <a:endParaRPr lang="en-GB" dirty="0" smtClean="0"/>
          </a:p>
          <a:p>
            <a:pPr marL="0" indent="0" algn="ctr">
              <a:buNone/>
            </a:pPr>
            <a:r>
              <a:rPr lang="en-GB" sz="5200" dirty="0"/>
              <a:t>Work-around for any migration issue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00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How Gradle could have helped more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5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Gradle / Groovy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5606"/>
            <a:ext cx="10972800" cy="4732294"/>
          </a:xfrm>
        </p:spPr>
        <p:txBody>
          <a:bodyPr>
            <a:normAutofit/>
          </a:bodyPr>
          <a:lstStyle/>
          <a:p>
            <a:r>
              <a:rPr lang="en-GB" sz="3600" dirty="0" smtClean="0"/>
              <a:t>Groovy code base can grow out of control</a:t>
            </a:r>
          </a:p>
          <a:p>
            <a:pPr lvl="1"/>
            <a:r>
              <a:rPr lang="en-GB" sz="3200" dirty="0" smtClean="0"/>
              <a:t>Difficult to maintain</a:t>
            </a:r>
          </a:p>
          <a:p>
            <a:r>
              <a:rPr lang="en-GB" sz="3733" dirty="0" smtClean="0"/>
              <a:t>We converted to Java</a:t>
            </a:r>
          </a:p>
          <a:p>
            <a:r>
              <a:rPr lang="en-GB" sz="3600" dirty="0"/>
              <a:t>Gradle Java API improved a lot</a:t>
            </a:r>
          </a:p>
          <a:p>
            <a:pPr lvl="1"/>
            <a:r>
              <a:rPr lang="en-GB" sz="3200" dirty="0"/>
              <a:t>We started with Gradle 1.x … now on 3.5</a:t>
            </a:r>
          </a:p>
          <a:p>
            <a:r>
              <a:rPr lang="en-GB" sz="3600" dirty="0" smtClean="0"/>
              <a:t>Gradle </a:t>
            </a:r>
            <a:r>
              <a:rPr lang="en-GB" sz="3600" dirty="0" err="1" smtClean="0"/>
              <a:t>Kotlin</a:t>
            </a:r>
            <a:r>
              <a:rPr lang="en-GB" sz="3600" dirty="0" smtClean="0"/>
              <a:t> DSL – looking forward for maturity</a:t>
            </a:r>
          </a:p>
          <a:p>
            <a:pPr lvl="1"/>
            <a:endParaRPr lang="en-GB" sz="3200" dirty="0" smtClean="0"/>
          </a:p>
          <a:p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t>39</a:t>
            </a:fld>
            <a:endParaRPr lang="en-GB" dirty="0"/>
          </a:p>
        </p:txBody>
      </p:sp>
      <p:pic>
        <p:nvPicPr>
          <p:cNvPr id="7170" name="Picture 2" descr="1200px-Groovy-logo.svg.png (1200×594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687" y="173290"/>
            <a:ext cx="2143125" cy="106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adle-knowledge-graph-logo.png (256×25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430" y="81822"/>
            <a:ext cx="1062000" cy="10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95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CERN environment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hlinkClick r:id="rId3"/>
              </a:rPr>
              <a:t>https://cds.cern.ch/record/2020780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03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Version “+”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8767" indent="0">
              <a:buNone/>
            </a:pPr>
            <a:r>
              <a:rPr lang="en-GB" sz="3600" dirty="0" smtClean="0"/>
              <a:t>Can be used in Gradle instead of version ranges</a:t>
            </a:r>
          </a:p>
          <a:p>
            <a:pPr marL="48767" indent="0">
              <a:buNone/>
            </a:pPr>
            <a:r>
              <a:rPr lang="en-GB" altLang="en-US" sz="28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sz="2800" dirty="0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dependencies </a:t>
            </a:r>
            <a:r>
              <a:rPr lang="en-US" altLang="en-US" sz="2800" b="1" dirty="0" smtClean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altLang="en-US" sz="2800" b="1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altLang="en-US" sz="2800" b="1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2800" b="1" dirty="0" smtClean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  </a:t>
            </a:r>
            <a:r>
              <a:rPr lang="en-US" altLang="en-US" sz="2800" dirty="0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compile </a:t>
            </a:r>
            <a:r>
              <a:rPr lang="en-US" altLang="en-US" sz="2800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"log4j:log4j-api:</a:t>
            </a:r>
            <a:r>
              <a:rPr lang="en-US" altLang="en-US" sz="2800" b="1" dirty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2800" b="1" dirty="0" smtClean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.+</a:t>
            </a:r>
            <a:r>
              <a:rPr lang="en-US" altLang="en-US" sz="2800" dirty="0" smtClean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br>
              <a:rPr lang="en-US" altLang="en-US" sz="2800" dirty="0" smtClean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2800" dirty="0" smtClean="0">
                <a:solidFill>
                  <a:srgbClr val="000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sz="2800" b="1" dirty="0" smtClean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marL="48767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3600" dirty="0"/>
              <a:t>Gets into the POM </a:t>
            </a:r>
            <a:r>
              <a:rPr lang="en-GB" sz="3600" u="sng" dirty="0"/>
              <a:t>as </a:t>
            </a:r>
            <a:r>
              <a:rPr lang="en-GB" sz="3600" u="sng" dirty="0" smtClean="0"/>
              <a:t>is</a:t>
            </a:r>
            <a:r>
              <a:rPr lang="en-GB" sz="3600" dirty="0"/>
              <a:t>:</a:t>
            </a:r>
            <a:r>
              <a:rPr lang="en-GB" sz="3600" dirty="0" smtClean="0"/>
              <a:t> breaks Maven compatibility</a:t>
            </a:r>
            <a:endParaRPr lang="en-GB" sz="3600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t>40</a:t>
            </a:fld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4235" y="4321134"/>
            <a:ext cx="3079867" cy="156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99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126" r="29159"/>
          <a:stretch/>
        </p:blipFill>
        <p:spPr>
          <a:xfrm>
            <a:off x="5370194" y="9832"/>
            <a:ext cx="6821806" cy="58451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70194" y="0"/>
            <a:ext cx="6867525" cy="5855015"/>
          </a:xfrm>
          <a:prstGeom prst="rect">
            <a:avLst/>
          </a:prstGeom>
          <a:gradFill>
            <a:gsLst>
              <a:gs pos="51000">
                <a:schemeClr val="bg1">
                  <a:lumMod val="0"/>
                  <a:lumOff val="100000"/>
                </a:schemeClr>
              </a:gs>
              <a:gs pos="85000">
                <a:srgbClr val="FFFFFF">
                  <a:alpha val="9000"/>
                </a:srgbClr>
              </a:gs>
              <a:gs pos="100000">
                <a:schemeClr val="bg1">
                  <a:alpha val="0"/>
                </a:schemeClr>
              </a:gs>
            </a:gsLst>
            <a:lin ang="30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t>41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Difficult to customise</a:t>
            </a:r>
          </a:p>
          <a:p>
            <a:r>
              <a:rPr lang="en-GB" sz="3600" dirty="0" smtClean="0"/>
              <a:t>Only internal API to configure or hook into</a:t>
            </a:r>
            <a:endParaRPr lang="en-GB" sz="3600" dirty="0" smtClean="0">
              <a:solidFill>
                <a:srgbClr val="FF0000"/>
              </a:solidFill>
            </a:endParaRPr>
          </a:p>
          <a:p>
            <a:r>
              <a:rPr lang="en-GB" sz="3600" dirty="0" smtClean="0"/>
              <a:t>No nice way for logging into file (as well)</a:t>
            </a:r>
          </a:p>
          <a:p>
            <a:pPr lvl="1"/>
            <a:r>
              <a:rPr lang="en-GB" sz="3067" dirty="0" smtClean="0"/>
              <a:t>Especially with different log levels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Logging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145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Logging alternative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Custom logging plugin</a:t>
            </a:r>
          </a:p>
          <a:p>
            <a:r>
              <a:rPr lang="en-GB" sz="3600" dirty="0">
                <a:sym typeface="Wingdings" panose="05000000000000000000" pitchFamily="2" charset="2"/>
              </a:rPr>
              <a:t>U</a:t>
            </a:r>
            <a:r>
              <a:rPr lang="en-GB" sz="3600" dirty="0" smtClean="0">
                <a:sym typeface="Wingdings" panose="05000000000000000000" pitchFamily="2" charset="2"/>
              </a:rPr>
              <a:t>ses internal API </a:t>
            </a:r>
            <a:r>
              <a:rPr lang="en-GB" sz="36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</a:t>
            </a:r>
          </a:p>
          <a:p>
            <a:r>
              <a:rPr lang="en-GB" sz="3600" dirty="0">
                <a:sym typeface="Wingdings" panose="05000000000000000000" pitchFamily="2" charset="2"/>
              </a:rPr>
              <a:t>Logging </a:t>
            </a:r>
            <a:r>
              <a:rPr lang="en-GB" sz="3600" dirty="0" smtClean="0">
                <a:sym typeface="Wingdings" panose="05000000000000000000" pitchFamily="2" charset="2"/>
              </a:rPr>
              <a:t>into file as well</a:t>
            </a:r>
          </a:p>
          <a:p>
            <a:pPr lvl="1"/>
            <a:r>
              <a:rPr lang="en-GB" sz="3067" dirty="0" smtClean="0">
                <a:sym typeface="Wingdings" panose="05000000000000000000" pitchFamily="2" charset="2"/>
              </a:rPr>
              <a:t>With at least info log level</a:t>
            </a:r>
          </a:p>
          <a:p>
            <a:pPr lvl="1"/>
            <a:r>
              <a:rPr lang="en-GB" sz="3067" dirty="0" smtClean="0"/>
              <a:t>Ease support</a:t>
            </a:r>
          </a:p>
          <a:p>
            <a:pPr lvl="1"/>
            <a:r>
              <a:rPr lang="en-GB" sz="3067" dirty="0" smtClean="0"/>
              <a:t>Avoid </a:t>
            </a:r>
            <a:r>
              <a:rPr lang="en-GB" sz="3067" dirty="0"/>
              <a:t>re-runs</a:t>
            </a:r>
          </a:p>
          <a:p>
            <a:endParaRPr lang="en-GB" sz="3600" dirty="0" smtClean="0">
              <a:sym typeface="Wingdings" panose="05000000000000000000" pitchFamily="2" charset="2"/>
            </a:endParaRPr>
          </a:p>
          <a:p>
            <a:pPr lvl="1"/>
            <a:endParaRPr lang="en-GB" sz="3067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t>42</a:t>
            </a:fld>
            <a:endParaRPr lang="en-GB" dirty="0"/>
          </a:p>
        </p:txBody>
      </p:sp>
      <p:pic>
        <p:nvPicPr>
          <p:cNvPr id="8194" name="Picture 2" descr="http://assets.academy.com/mgen/01/101947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8" b="16189"/>
          <a:stretch/>
        </p:blipFill>
        <p:spPr bwMode="auto">
          <a:xfrm>
            <a:off x="9864239" y="233493"/>
            <a:ext cx="1714500" cy="116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65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Logging alternative – log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400" y="1324800"/>
            <a:ext cx="10515600" cy="4573080"/>
          </a:xfrm>
        </p:spPr>
        <p:txBody>
          <a:bodyPr>
            <a:normAutofit/>
          </a:bodyPr>
          <a:lstStyle/>
          <a:p>
            <a:r>
              <a:rPr lang="en-GB" sz="3600" dirty="0">
                <a:sym typeface="Wingdings" panose="05000000000000000000" pitchFamily="2" charset="2"/>
              </a:rPr>
              <a:t>Cleaner error feedback</a:t>
            </a:r>
          </a:p>
          <a:p>
            <a:r>
              <a:rPr lang="en-GB" sz="3600" dirty="0" smtClean="0">
                <a:sym typeface="Wingdings" panose="05000000000000000000" pitchFamily="2" charset="2"/>
              </a:rPr>
              <a:t>Error </a:t>
            </a:r>
            <a:r>
              <a:rPr lang="en-GB" sz="3600" dirty="0">
                <a:sym typeface="Wingdings" panose="05000000000000000000" pitchFamily="2" charset="2"/>
              </a:rPr>
              <a:t>and warning messages summarised</a:t>
            </a:r>
          </a:p>
          <a:p>
            <a:pPr marL="0" indent="0">
              <a:buNone/>
            </a:pPr>
            <a:endParaRPr lang="en-GB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---------------------------------------------------------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Summary of warnings and errors in </a:t>
            </a:r>
            <a:r>
              <a:rPr lang="en-GB" sz="2000" dirty="0" err="1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lsa</a:t>
            </a:r>
            <a:r>
              <a:rPr lang="en-GB" sz="2000" dirty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GB" sz="2000" dirty="0" err="1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ext</a:t>
            </a:r>
            <a:r>
              <a:rPr lang="en-GB" sz="2000" dirty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-ad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---------------------------------------------------------</a:t>
            </a:r>
            <a:endParaRPr lang="en-GB" sz="2000" dirty="0">
              <a:solidFill>
                <a:schemeClr val="accent1">
                  <a:lumMod val="1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[WARN] - </a:t>
            </a:r>
            <a:r>
              <a:rPr lang="en-GB" sz="2000" b="1" dirty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 execution is disabled</a:t>
            </a:r>
            <a:r>
              <a:rPr lang="en-GB" sz="2000" dirty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for this project. To turn it back, remove the </a:t>
            </a:r>
            <a:r>
              <a:rPr lang="en-GB" sz="2000" dirty="0" err="1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junit.enabled</a:t>
            </a:r>
            <a:r>
              <a:rPr lang="en-GB" sz="2000" dirty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=false </a:t>
            </a:r>
            <a:r>
              <a:rPr lang="en-GB" sz="2000" dirty="0" smtClean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property</a:t>
            </a:r>
          </a:p>
          <a:p>
            <a:pPr marL="0" indent="0">
              <a:buNone/>
            </a:pPr>
            <a:endParaRPr lang="en-GB" sz="2000" dirty="0">
              <a:solidFill>
                <a:schemeClr val="accent1">
                  <a:lumMod val="1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BUILD </a:t>
            </a:r>
            <a:r>
              <a:rPr lang="en-GB" sz="2000" dirty="0" smtClean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SUCCESSFUL</a:t>
            </a:r>
            <a:endParaRPr lang="en-GB" sz="2000" dirty="0">
              <a:solidFill>
                <a:schemeClr val="accent1">
                  <a:lumMod val="1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907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 smtClean="0"/>
              <a:t>Logging alternative – “What’s next” hint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>
                <a:cs typeface="Consolas" panose="020B0609020204030204" pitchFamily="49" charset="0"/>
              </a:rPr>
              <a:t>What to do next in case of an error</a:t>
            </a:r>
          </a:p>
          <a:p>
            <a:pPr marL="0" indent="0">
              <a:buNone/>
            </a:pPr>
            <a:endParaRPr lang="en-GB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---------------------------------------------------------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Summary of warnings and errors in </a:t>
            </a:r>
            <a:r>
              <a:rPr lang="en-GB" sz="2000" dirty="0" err="1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accsoft</a:t>
            </a:r>
            <a:r>
              <a:rPr lang="en-GB" sz="2000" dirty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-timing-app-log-</a:t>
            </a:r>
            <a:r>
              <a:rPr lang="en-GB" sz="2000" dirty="0" err="1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analyzer</a:t>
            </a:r>
            <a:endParaRPr lang="en-GB" sz="2000" dirty="0">
              <a:solidFill>
                <a:schemeClr val="accent1">
                  <a:lumMod val="1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---------------------------------------------------------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:test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 </a:t>
            </a:r>
            <a:r>
              <a:rPr lang="en-GB" sz="2000" b="1" dirty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GB" sz="2000" b="1" dirty="0" smtClean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ry turning off </a:t>
            </a:r>
            <a:r>
              <a:rPr lang="en-GB" sz="2000" b="1" dirty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parallel execution</a:t>
            </a:r>
            <a:r>
              <a:rPr lang="en-GB" sz="2000" dirty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with the </a:t>
            </a:r>
            <a:r>
              <a:rPr lang="en-GB" sz="2000" dirty="0" err="1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maxParallelForks</a:t>
            </a:r>
            <a:r>
              <a:rPr lang="en-GB" sz="2000" dirty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=1 property in case the tests </a:t>
            </a:r>
            <a:r>
              <a:rPr lang="en-GB" sz="2000" dirty="0" smtClean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are </a:t>
            </a:r>
            <a:r>
              <a:rPr lang="en-GB" sz="2000" dirty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 </a:t>
            </a:r>
            <a:r>
              <a:rPr lang="en-GB" sz="2000" dirty="0" smtClean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completely </a:t>
            </a:r>
            <a:r>
              <a:rPr lang="en-GB" sz="2000" dirty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isolated</a:t>
            </a:r>
          </a:p>
          <a:p>
            <a:pPr marL="0" indent="0">
              <a:buNone/>
            </a:pPr>
            <a:endParaRPr lang="en-GB" sz="2000" dirty="0">
              <a:solidFill>
                <a:schemeClr val="accent1">
                  <a:lumMod val="1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BUILD FAILED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95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/>
              <a:t>Logging alternative – “What’s next” hint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400" y="1324800"/>
            <a:ext cx="10515600" cy="4531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>
                <a:cs typeface="Consolas" panose="020B0609020204030204" pitchFamily="49" charset="0"/>
              </a:rPr>
              <a:t>… and in case of success</a:t>
            </a:r>
            <a:endParaRPr lang="en-GB" sz="3600" dirty="0"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GB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---------------------------------------------------------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Hints for </a:t>
            </a:r>
            <a:r>
              <a:rPr lang="en-GB" sz="2000" dirty="0" err="1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lsa</a:t>
            </a:r>
            <a:r>
              <a:rPr lang="en-GB" sz="2000" dirty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GB" sz="2000" dirty="0" err="1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ext</a:t>
            </a:r>
            <a:r>
              <a:rPr lang="en-GB" sz="2000" dirty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-ad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---------------------------------------------------------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GB" sz="2000" dirty="0" smtClean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release</a:t>
            </a:r>
            <a:endParaRPr lang="en-GB" sz="2000" dirty="0">
              <a:solidFill>
                <a:schemeClr val="accent1">
                  <a:lumMod val="1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- </a:t>
            </a:r>
            <a:r>
              <a:rPr lang="en-GB" sz="2000" dirty="0" err="1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Artifacts</a:t>
            </a:r>
            <a:r>
              <a:rPr lang="en-GB" sz="2000" dirty="0" smtClean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GB" sz="2000" dirty="0" smtClean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http://repo/[...]/cern/lsa/lsa-ext-ad/1.2.15</a:t>
            </a:r>
            <a:endParaRPr lang="en-GB" sz="2000" dirty="0">
              <a:solidFill>
                <a:srgbClr val="00009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- </a:t>
            </a:r>
            <a:r>
              <a:rPr lang="en-GB" sz="2000" dirty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 of </a:t>
            </a:r>
            <a:r>
              <a:rPr lang="en-GB" sz="2000" dirty="0" err="1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lsa</a:t>
            </a:r>
            <a:r>
              <a:rPr lang="en-GB" sz="2000" dirty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GB" sz="2000" dirty="0" err="1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ext</a:t>
            </a:r>
            <a:r>
              <a:rPr lang="en-GB" sz="2000" dirty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-ad was updated to </a:t>
            </a:r>
            <a:r>
              <a:rPr lang="en-GB" sz="2000" dirty="0" smtClean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1.2.15</a:t>
            </a:r>
            <a:endParaRPr lang="en-GB" sz="2000" dirty="0">
              <a:solidFill>
                <a:schemeClr val="accent1">
                  <a:lumMod val="1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GB" sz="2000" dirty="0">
              <a:solidFill>
                <a:schemeClr val="accent1">
                  <a:lumMod val="1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1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BUILD SUCCESSFUL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23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Logging alternative – 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Filtering </a:t>
            </a:r>
            <a:r>
              <a:rPr lang="en-GB" sz="3600" dirty="0"/>
              <a:t>out irrelevant </a:t>
            </a:r>
            <a:r>
              <a:rPr lang="en-GB" sz="3600" dirty="0" smtClean="0"/>
              <a:t>noise</a:t>
            </a:r>
            <a:endParaRPr lang="en-GB" sz="3600" dirty="0"/>
          </a:p>
          <a:p>
            <a:r>
              <a:rPr lang="en-GB" sz="3600" dirty="0" smtClean="0"/>
              <a:t>Collecting relevant information</a:t>
            </a:r>
          </a:p>
          <a:p>
            <a:endParaRPr lang="en-GB" sz="3600" dirty="0">
              <a:sym typeface="Wingdings" panose="05000000000000000000" pitchFamily="2" charset="2"/>
            </a:endParaRPr>
          </a:p>
          <a:p>
            <a:r>
              <a:rPr lang="en-GB" sz="3600" dirty="0" smtClean="0">
                <a:sym typeface="Wingdings" panose="05000000000000000000" pitchFamily="2" charset="2"/>
              </a:rPr>
              <a:t>Open-sourcing is planned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t>46</a:t>
            </a:fld>
            <a:endParaRPr lang="en-GB" dirty="0"/>
          </a:p>
        </p:txBody>
      </p:sp>
      <p:pic>
        <p:nvPicPr>
          <p:cNvPr id="5" name="Picture 2" descr="http://assets.academy.com/mgen/01/101947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8" b="16189"/>
          <a:stretch/>
        </p:blipFill>
        <p:spPr bwMode="auto">
          <a:xfrm>
            <a:off x="9864239" y="4435179"/>
            <a:ext cx="1714500" cy="116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6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Building Eclipse plugins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Lack of support for building Eclipse plug-ins</a:t>
            </a:r>
          </a:p>
          <a:p>
            <a:pPr lvl="1"/>
            <a:r>
              <a:rPr lang="en-GB" sz="3200" dirty="0" err="1" smtClean="0"/>
              <a:t>Wuff</a:t>
            </a:r>
            <a:r>
              <a:rPr lang="en-GB" sz="3200" dirty="0" smtClean="0"/>
              <a:t>! Project – abandoned 2 years ago</a:t>
            </a:r>
          </a:p>
          <a:p>
            <a:pPr lvl="1"/>
            <a:r>
              <a:rPr lang="en-GB" sz="3200" dirty="0" err="1" smtClean="0"/>
              <a:t>bnd</a:t>
            </a:r>
            <a:r>
              <a:rPr lang="en-GB" sz="3200" dirty="0" smtClean="0"/>
              <a:t>-platform – aimed at </a:t>
            </a:r>
            <a:r>
              <a:rPr lang="en-GB" sz="3200" dirty="0" err="1" smtClean="0"/>
              <a:t>OSGi</a:t>
            </a:r>
            <a:r>
              <a:rPr lang="en-GB" sz="3200" dirty="0" smtClean="0"/>
              <a:t>: lots of configuration</a:t>
            </a:r>
          </a:p>
          <a:p>
            <a:pPr lvl="1"/>
            <a:endParaRPr lang="en-GB" sz="3200" dirty="0" smtClean="0"/>
          </a:p>
          <a:p>
            <a:r>
              <a:rPr lang="en-GB" sz="3600" dirty="0" smtClean="0"/>
              <a:t>Maybe the solution in </a:t>
            </a:r>
            <a:r>
              <a:rPr lang="en-GB" sz="3600" dirty="0" err="1" smtClean="0"/>
              <a:t>Buildship’s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err="1" smtClean="0"/>
              <a:t>buildSrc</a:t>
            </a:r>
            <a:r>
              <a:rPr lang="en-GB" sz="3600" dirty="0" smtClean="0"/>
              <a:t> will be published?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t>47</a:t>
            </a:fld>
            <a:endParaRPr lang="en-GB" dirty="0"/>
          </a:p>
        </p:txBody>
      </p:sp>
      <p:pic>
        <p:nvPicPr>
          <p:cNvPr id="3074" name="Picture 2" descr="Image result for shrek 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108" y="401582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29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Buildship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Lacks simplicity</a:t>
            </a:r>
          </a:p>
          <a:p>
            <a:pPr lvl="1"/>
            <a:r>
              <a:rPr lang="en-GB" sz="3200" dirty="0" smtClean="0"/>
              <a:t>Dozens of unused tasks</a:t>
            </a:r>
          </a:p>
          <a:p>
            <a:pPr lvl="1"/>
            <a:endParaRPr lang="en-GB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t>48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452" y="3336902"/>
            <a:ext cx="2266950" cy="590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697" y="365125"/>
            <a:ext cx="4688966" cy="5993986"/>
          </a:xfrm>
          <a:prstGeom prst="rect">
            <a:avLst/>
          </a:prstGeom>
        </p:spPr>
      </p:pic>
      <p:sp>
        <p:nvSpPr>
          <p:cNvPr id="9" name="Left-Right Arrow 8"/>
          <p:cNvSpPr/>
          <p:nvPr/>
        </p:nvSpPr>
        <p:spPr>
          <a:xfrm>
            <a:off x="5637402" y="3510537"/>
            <a:ext cx="1451295" cy="243281"/>
          </a:xfrm>
          <a:prstGeom prst="leftRightArrow">
            <a:avLst/>
          </a:prstGeom>
          <a:solidFill>
            <a:srgbClr val="1E5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8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Buildship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Lacks simplicity</a:t>
            </a:r>
          </a:p>
          <a:p>
            <a:pPr lvl="1"/>
            <a:r>
              <a:rPr lang="en-GB" sz="3200" dirty="0" smtClean="0"/>
              <a:t>Dozens of unused tasks</a:t>
            </a:r>
          </a:p>
          <a:p>
            <a:pPr lvl="1"/>
            <a:r>
              <a:rPr lang="en-GB" sz="3200" dirty="0" smtClean="0"/>
              <a:t>Arguments in run configurations</a:t>
            </a:r>
          </a:p>
          <a:p>
            <a:pPr lvl="1"/>
            <a:endParaRPr lang="en-GB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t>49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726" y="365125"/>
            <a:ext cx="3401037" cy="5809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798" y="3606785"/>
            <a:ext cx="3857625" cy="159067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6699431" y="4280481"/>
            <a:ext cx="1451295" cy="243281"/>
          </a:xfrm>
          <a:prstGeom prst="rightArrow">
            <a:avLst/>
          </a:prstGeom>
          <a:solidFill>
            <a:srgbClr val="1E5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8737956" y="2158047"/>
            <a:ext cx="763398" cy="2768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57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Our users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~100 Professional software developers</a:t>
            </a:r>
          </a:p>
          <a:p>
            <a:pPr lvl="1"/>
            <a:r>
              <a:rPr lang="en-GB" sz="3200" dirty="0" smtClean="0"/>
              <a:t>Working on frameworks, libraries, and servers</a:t>
            </a:r>
          </a:p>
          <a:p>
            <a:r>
              <a:rPr lang="en-GB" sz="3600" dirty="0" smtClean="0"/>
              <a:t>~80 Domain experts: physicists, operators</a:t>
            </a:r>
          </a:p>
          <a:p>
            <a:pPr lvl="1"/>
            <a:r>
              <a:rPr lang="en-GB" sz="3200" dirty="0" smtClean="0"/>
              <a:t>Irreplaceable domain knowledge</a:t>
            </a:r>
          </a:p>
          <a:p>
            <a:pPr lvl="2"/>
            <a:r>
              <a:rPr lang="en-GB" sz="2933" dirty="0" smtClean="0"/>
              <a:t>Know what is needed – want to contribute</a:t>
            </a:r>
          </a:p>
          <a:p>
            <a:pPr lvl="1"/>
            <a:r>
              <a:rPr lang="en-GB" sz="3200" dirty="0" smtClean="0"/>
              <a:t>Limited software experience</a:t>
            </a:r>
            <a:endParaRPr lang="en-GB" sz="3200" dirty="0"/>
          </a:p>
          <a:p>
            <a:pPr lvl="1"/>
            <a:r>
              <a:rPr lang="en-GB" sz="3200" dirty="0" smtClean="0"/>
              <a:t>“Just has to work”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87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Buildship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Lacks simplicity</a:t>
            </a:r>
          </a:p>
          <a:p>
            <a:pPr lvl="1"/>
            <a:r>
              <a:rPr lang="en-GB" sz="3200" dirty="0" smtClean="0"/>
              <a:t>Dozens of unused tasks</a:t>
            </a:r>
          </a:p>
          <a:p>
            <a:pPr lvl="1"/>
            <a:r>
              <a:rPr lang="en-GB" sz="3200" dirty="0" smtClean="0"/>
              <a:t>Arguments in run configurations</a:t>
            </a:r>
          </a:p>
          <a:p>
            <a:pPr lvl="1"/>
            <a:endParaRPr lang="en-GB" sz="3200" dirty="0" smtClean="0"/>
          </a:p>
          <a:p>
            <a:r>
              <a:rPr lang="en-GB" sz="3600" dirty="0" smtClean="0"/>
              <a:t>Scalability issues</a:t>
            </a:r>
          </a:p>
          <a:p>
            <a:pPr lvl="1"/>
            <a:r>
              <a:rPr lang="en-GB" sz="3200" dirty="0" smtClean="0"/>
              <a:t>Having to re-configure</a:t>
            </a:r>
            <a:br>
              <a:rPr lang="en-GB" sz="3200" dirty="0" smtClean="0"/>
            </a:br>
            <a:r>
              <a:rPr lang="en-GB" sz="3200" dirty="0" smtClean="0"/>
              <a:t>after</a:t>
            </a:r>
            <a:r>
              <a:rPr lang="en-GB" sz="3200" dirty="0"/>
              <a:t> </a:t>
            </a:r>
            <a:r>
              <a:rPr lang="en-GB" sz="3200" dirty="0" smtClean="0"/>
              <a:t>workspace cleaning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t>50</a:t>
            </a:fld>
            <a:endParaRPr lang="en-GB" dirty="0"/>
          </a:p>
        </p:txBody>
      </p:sp>
      <p:pic>
        <p:nvPicPr>
          <p:cNvPr id="4100" name="Picture 4" descr="Compil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 t="34726" r="1678" b="4441"/>
          <a:stretch/>
        </p:blipFill>
        <p:spPr bwMode="auto">
          <a:xfrm>
            <a:off x="6798687" y="3082566"/>
            <a:ext cx="5087478" cy="278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21790" y="3276801"/>
            <a:ext cx="2403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http://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</a:rPr>
              <a:t>xkcd.com/303</a:t>
            </a:r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436470" y="4447881"/>
            <a:ext cx="111573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994338" y="3752746"/>
            <a:ext cx="2773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Tempus Sans ITC" panose="04020404030D07020202" pitchFamily="82" charset="0"/>
              </a:rPr>
              <a:t>CONFIGURING!</a:t>
            </a:r>
            <a:endParaRPr lang="en-GB" sz="2800" b="1" dirty="0">
              <a:solidFill>
                <a:srgbClr val="FF0000"/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95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Buildship</a:t>
            </a:r>
            <a:r>
              <a:rPr lang="en-GB" dirty="0" smtClean="0"/>
              <a:t> alternative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Replacement using Gradle Tooling</a:t>
            </a:r>
          </a:p>
          <a:p>
            <a:pPr lvl="1"/>
            <a:r>
              <a:rPr lang="en-GB" sz="2800" dirty="0"/>
              <a:t>Inspired </a:t>
            </a:r>
            <a:r>
              <a:rPr lang="en-GB" sz="2800" dirty="0" smtClean="0"/>
              <a:t>by </a:t>
            </a:r>
            <a:r>
              <a:rPr lang="en-GB" sz="2800" dirty="0"/>
              <a:t>Ant plugin</a:t>
            </a:r>
          </a:p>
          <a:p>
            <a:r>
              <a:rPr lang="en-GB" sz="3200" dirty="0" smtClean="0"/>
              <a:t>Simplicity – static defaults</a:t>
            </a:r>
          </a:p>
          <a:p>
            <a:pPr lvl="1"/>
            <a:r>
              <a:rPr lang="en-GB" sz="2800" dirty="0" smtClean="0"/>
              <a:t>Common </a:t>
            </a:r>
            <a:r>
              <a:rPr lang="en-GB" sz="2800" dirty="0"/>
              <a:t>tasks and arguments</a:t>
            </a:r>
          </a:p>
          <a:p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t>51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800" y="233493"/>
            <a:ext cx="4095750" cy="554355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V="1">
            <a:off x="6966408" y="2295869"/>
            <a:ext cx="1195705" cy="8621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6966408" y="1093510"/>
            <a:ext cx="1442301" cy="2064469"/>
            <a:chOff x="4992057" y="585766"/>
            <a:chExt cx="3716983" cy="2670953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4992057" y="2878640"/>
              <a:ext cx="3716983" cy="3780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4992057" y="585766"/>
              <a:ext cx="3255398" cy="267095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Callout 14"/>
          <p:cNvSpPr/>
          <p:nvPr/>
        </p:nvSpPr>
        <p:spPr>
          <a:xfrm>
            <a:off x="9519648" y="659825"/>
            <a:ext cx="2534402" cy="1351228"/>
          </a:xfrm>
          <a:prstGeom prst="wedgeEllipseCallou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Thanks </a:t>
            </a:r>
            <a:r>
              <a:rPr lang="hu-HU" sz="3200" dirty="0" smtClean="0"/>
              <a:t>Donát</a:t>
            </a:r>
            <a:r>
              <a:rPr lang="en-GB" sz="3200" dirty="0" smtClean="0"/>
              <a:t> </a:t>
            </a:r>
            <a:r>
              <a:rPr lang="en-GB" sz="3200" dirty="0" smtClean="0">
                <a:sym typeface="Wingdings" panose="05000000000000000000" pitchFamily="2" charset="2"/>
              </a:rPr>
              <a:t>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3575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Buildship</a:t>
            </a:r>
            <a:r>
              <a:rPr lang="en-GB" dirty="0" smtClean="0"/>
              <a:t> alternative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400" y="1324800"/>
            <a:ext cx="10515600" cy="5032375"/>
          </a:xfrm>
        </p:spPr>
        <p:txBody>
          <a:bodyPr>
            <a:normAutofit/>
          </a:bodyPr>
          <a:lstStyle/>
          <a:p>
            <a:r>
              <a:rPr lang="en-GB" sz="3200" dirty="0" smtClean="0"/>
              <a:t>Replacement using Gradle Tooling</a:t>
            </a:r>
          </a:p>
          <a:p>
            <a:pPr lvl="1"/>
            <a:r>
              <a:rPr lang="en-GB" sz="2800" dirty="0" smtClean="0"/>
              <a:t>Inspired by Ant plugin</a:t>
            </a:r>
          </a:p>
          <a:p>
            <a:r>
              <a:rPr lang="en-GB" sz="3200" dirty="0" smtClean="0"/>
              <a:t>Simplicity – static defaults</a:t>
            </a:r>
          </a:p>
          <a:p>
            <a:pPr lvl="1"/>
            <a:r>
              <a:rPr lang="en-GB" sz="2800" dirty="0" smtClean="0"/>
              <a:t>Common tasks and arguments</a:t>
            </a:r>
          </a:p>
          <a:p>
            <a:r>
              <a:rPr lang="en-GB" sz="3200" dirty="0" smtClean="0"/>
              <a:t>Customisable</a:t>
            </a:r>
          </a:p>
          <a:p>
            <a:pPr lvl="1"/>
            <a:r>
              <a:rPr lang="en-GB" sz="2800" dirty="0"/>
              <a:t>Parameterised tasks</a:t>
            </a:r>
          </a:p>
          <a:p>
            <a:pPr lvl="1"/>
            <a:r>
              <a:rPr lang="en-GB" sz="2800" dirty="0" smtClean="0"/>
              <a:t>Task combinations</a:t>
            </a:r>
          </a:p>
          <a:p>
            <a:pPr lvl="1"/>
            <a:r>
              <a:rPr lang="en-GB" sz="2800" dirty="0" smtClean="0"/>
              <a:t>Custom arguments</a:t>
            </a:r>
          </a:p>
          <a:p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t>52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761" y="233493"/>
            <a:ext cx="4095750" cy="55435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4998128" y="3301614"/>
            <a:ext cx="3277924" cy="1598860"/>
          </a:xfrm>
          <a:prstGeom prst="straightConnector1">
            <a:avLst/>
          </a:prstGeom>
          <a:ln w="38100">
            <a:solidFill>
              <a:srgbClr val="1E5A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282214" y="2848816"/>
            <a:ext cx="2993838" cy="1501242"/>
          </a:xfrm>
          <a:prstGeom prst="straightConnector1">
            <a:avLst/>
          </a:prstGeom>
          <a:ln w="38100">
            <a:solidFill>
              <a:srgbClr val="1E5A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5078027" y="1314625"/>
            <a:ext cx="3215830" cy="4061526"/>
            <a:chOff x="3651292" y="1263299"/>
            <a:chExt cx="4287776" cy="5415367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3651292" y="3002279"/>
              <a:ext cx="4264035" cy="3676387"/>
            </a:xfrm>
            <a:prstGeom prst="straightConnector1">
              <a:avLst/>
            </a:prstGeom>
            <a:ln w="38100">
              <a:solidFill>
                <a:srgbClr val="1E5A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33" idx="1"/>
            </p:cNvCxnSpPr>
            <p:nvPr/>
          </p:nvCxnSpPr>
          <p:spPr>
            <a:xfrm flipV="1">
              <a:off x="3651292" y="1263299"/>
              <a:ext cx="4264036" cy="5415366"/>
            </a:xfrm>
            <a:prstGeom prst="straightConnector1">
              <a:avLst/>
            </a:prstGeom>
            <a:ln w="38100">
              <a:solidFill>
                <a:srgbClr val="1E5A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31" idx="1"/>
            </p:cNvCxnSpPr>
            <p:nvPr/>
          </p:nvCxnSpPr>
          <p:spPr>
            <a:xfrm flipV="1">
              <a:off x="3651292" y="6568495"/>
              <a:ext cx="4287776" cy="110169"/>
            </a:xfrm>
            <a:prstGeom prst="straightConnector1">
              <a:avLst/>
            </a:prstGeom>
            <a:ln w="38100">
              <a:solidFill>
                <a:srgbClr val="1E5A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8293857" y="2786455"/>
            <a:ext cx="1091783" cy="185973"/>
          </a:xfrm>
          <a:prstGeom prst="rect">
            <a:avLst/>
          </a:prstGeom>
          <a:noFill/>
          <a:ln w="38100">
            <a:solidFill>
              <a:srgbClr val="1E5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30" name="Rectangle 29"/>
          <p:cNvSpPr/>
          <p:nvPr/>
        </p:nvSpPr>
        <p:spPr>
          <a:xfrm>
            <a:off x="8293857" y="3205758"/>
            <a:ext cx="1103975" cy="205582"/>
          </a:xfrm>
          <a:prstGeom prst="rect">
            <a:avLst/>
          </a:prstGeom>
          <a:noFill/>
          <a:ln w="38100">
            <a:solidFill>
              <a:srgbClr val="1E5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31" name="Rectangle 30"/>
          <p:cNvSpPr/>
          <p:nvPr/>
        </p:nvSpPr>
        <p:spPr>
          <a:xfrm>
            <a:off x="8293857" y="5188410"/>
            <a:ext cx="972911" cy="210226"/>
          </a:xfrm>
          <a:prstGeom prst="rect">
            <a:avLst/>
          </a:prstGeom>
          <a:noFill/>
          <a:ln w="38100">
            <a:solidFill>
              <a:srgbClr val="1E5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32" name="Rectangle 31"/>
          <p:cNvSpPr/>
          <p:nvPr/>
        </p:nvSpPr>
        <p:spPr>
          <a:xfrm>
            <a:off x="8276297" y="2300215"/>
            <a:ext cx="1853055" cy="459391"/>
          </a:xfrm>
          <a:prstGeom prst="rect">
            <a:avLst/>
          </a:prstGeom>
          <a:noFill/>
          <a:ln w="38100">
            <a:solidFill>
              <a:srgbClr val="1E5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33" name="Rectangle 32"/>
          <p:cNvSpPr/>
          <p:nvPr/>
        </p:nvSpPr>
        <p:spPr>
          <a:xfrm>
            <a:off x="8276052" y="778486"/>
            <a:ext cx="3633332" cy="1072278"/>
          </a:xfrm>
          <a:prstGeom prst="rect">
            <a:avLst/>
          </a:prstGeom>
          <a:noFill/>
          <a:ln w="38100">
            <a:solidFill>
              <a:srgbClr val="1E5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69326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  <p:bldP spid="32" grpId="0" animBg="1"/>
      <p:bldP spid="3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Smooth migration to Gradle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5606"/>
            <a:ext cx="10972800" cy="4587513"/>
          </a:xfrm>
        </p:spPr>
        <p:txBody>
          <a:bodyPr>
            <a:normAutofit lnSpcReduction="10000"/>
          </a:bodyPr>
          <a:lstStyle/>
          <a:p>
            <a:r>
              <a:rPr lang="en-GB" sz="3600" dirty="0" smtClean="0"/>
              <a:t>Gradle features that helped:</a:t>
            </a:r>
          </a:p>
          <a:p>
            <a:pPr lvl="1"/>
            <a:r>
              <a:rPr lang="en-GB" sz="3067" dirty="0" smtClean="0"/>
              <a:t>Dynamic </a:t>
            </a:r>
            <a:r>
              <a:rPr lang="en-GB" sz="3067" dirty="0"/>
              <a:t>task generation</a:t>
            </a:r>
          </a:p>
          <a:p>
            <a:pPr lvl="1"/>
            <a:r>
              <a:rPr lang="en-GB" sz="3067" dirty="0"/>
              <a:t>POM customisation</a:t>
            </a:r>
          </a:p>
          <a:p>
            <a:pPr lvl="1"/>
            <a:r>
              <a:rPr lang="en-GB" sz="3067" dirty="0"/>
              <a:t>Special dependency handling</a:t>
            </a:r>
          </a:p>
          <a:p>
            <a:pPr lvl="1"/>
            <a:r>
              <a:rPr lang="en-GB" sz="3067" dirty="0"/>
              <a:t>Init </a:t>
            </a:r>
            <a:r>
              <a:rPr lang="en-GB" sz="3067" dirty="0" smtClean="0"/>
              <a:t>scripts</a:t>
            </a:r>
            <a:endParaRPr lang="en-GB" sz="36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GB" sz="3600" dirty="0"/>
              <a:t>Gradle </a:t>
            </a:r>
            <a:r>
              <a:rPr lang="en-GB" sz="3600" dirty="0" smtClean="0"/>
              <a:t>can </a:t>
            </a:r>
            <a:r>
              <a:rPr lang="en-GB" sz="3600" dirty="0"/>
              <a:t>replace any build </a:t>
            </a:r>
            <a:r>
              <a:rPr lang="en-GB" sz="3600" dirty="0" smtClean="0"/>
              <a:t>tool?</a:t>
            </a:r>
            <a:endParaRPr lang="en-GB" sz="2400" dirty="0" smtClean="0"/>
          </a:p>
          <a:p>
            <a:pPr marL="0" indent="0" algn="ctr">
              <a:buNone/>
            </a:pPr>
            <a:endParaRPr lang="en-GB" sz="700" dirty="0" smtClean="0"/>
          </a:p>
          <a:p>
            <a:pPr marL="0" indent="0" algn="ctr">
              <a:buNone/>
            </a:pPr>
            <a:r>
              <a:rPr lang="en-GB" sz="4000" dirty="0" smtClean="0"/>
              <a:t>Yes, it can   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t>53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2810">
            <a:off x="7390309" y="4952835"/>
            <a:ext cx="626602" cy="69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6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Our systems - scale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10+ MLOC of Java</a:t>
            </a:r>
          </a:p>
          <a:p>
            <a:r>
              <a:rPr lang="en-GB" sz="3600" dirty="0" smtClean="0"/>
              <a:t>1000+ projects</a:t>
            </a:r>
          </a:p>
          <a:p>
            <a:r>
              <a:rPr lang="en-GB" sz="3600" dirty="0" smtClean="0"/>
              <a:t>20+ level deep </a:t>
            </a:r>
            <a:br>
              <a:rPr lang="en-GB" sz="3600" dirty="0" smtClean="0"/>
            </a:br>
            <a:r>
              <a:rPr lang="en-GB" sz="3600" dirty="0" smtClean="0"/>
              <a:t>dependency hierarchy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75945" y="233493"/>
            <a:ext cx="5102794" cy="5401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3777" y="534437"/>
            <a:ext cx="3004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Image by Olivier </a:t>
            </a:r>
            <a:r>
              <a:rPr lang="en-GB" sz="1600" dirty="0"/>
              <a:t>Da Silva Alves</a:t>
            </a:r>
          </a:p>
        </p:txBody>
      </p:sp>
    </p:spTree>
    <p:extLst>
      <p:ext uri="{BB962C8B-B14F-4D97-AF65-F5344CB8AC3E}">
        <p14:creationId xmlns:p14="http://schemas.microsoft.com/office/powerpoint/2010/main" val="122190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Our systems - limitations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40000" indent="-540000"/>
            <a:r>
              <a:rPr lang="en-GB" sz="3600" dirty="0" smtClean="0"/>
              <a:t>We’re not Facebook / Google</a:t>
            </a:r>
          </a:p>
          <a:p>
            <a:pPr marL="540000" indent="-540000"/>
            <a:r>
              <a:rPr lang="en-GB" sz="3600" dirty="0" smtClean="0"/>
              <a:t>All component has to work: no degraded operation</a:t>
            </a:r>
          </a:p>
          <a:p>
            <a:pPr marL="540000" indent="-540000"/>
            <a:r>
              <a:rPr lang="en-GB" sz="3600" dirty="0" smtClean="0"/>
              <a:t>Limited </a:t>
            </a:r>
            <a:r>
              <a:rPr lang="en-GB" sz="3600" dirty="0"/>
              <a:t>testing – there </a:t>
            </a:r>
            <a:r>
              <a:rPr lang="en-GB" sz="3600" dirty="0" smtClean="0"/>
              <a:t>is </a:t>
            </a:r>
            <a:r>
              <a:rPr lang="en-GB" sz="3600" dirty="0"/>
              <a:t>no test </a:t>
            </a:r>
            <a:r>
              <a:rPr lang="en-GB" sz="3600" dirty="0" smtClean="0"/>
              <a:t>LHC, no canaries</a:t>
            </a:r>
            <a:endParaRPr lang="en-GB" sz="4000" dirty="0"/>
          </a:p>
          <a:p>
            <a:pPr marL="540000" indent="-540000"/>
            <a:r>
              <a:rPr lang="en-GB" sz="3600" dirty="0" smtClean="0"/>
              <a:t>Stability, reliability over cutting edge</a:t>
            </a:r>
          </a:p>
          <a:p>
            <a:pPr marL="0" indent="0">
              <a:buNone/>
            </a:pPr>
            <a:r>
              <a:rPr lang="en-GB" sz="3600" dirty="0"/>
              <a:t>	</a:t>
            </a:r>
            <a:r>
              <a:rPr lang="en-GB" sz="3333" dirty="0" smtClean="0"/>
              <a:t>- </a:t>
            </a:r>
            <a:r>
              <a:rPr lang="en-GB" sz="3333" dirty="0"/>
              <a:t>not ignoring new technologies though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GB" b="1" dirty="0" smtClean="0"/>
              <a:t>Enable </a:t>
            </a:r>
            <a:r>
              <a:rPr lang="en-GB" b="1" dirty="0"/>
              <a:t>physicists to do physics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911" y="126186"/>
            <a:ext cx="1582674" cy="158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7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Development tools team</a:t>
            </a: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Provide tooling for Java community</a:t>
            </a:r>
          </a:p>
          <a:p>
            <a:r>
              <a:rPr lang="en-GB" sz="3600" dirty="0" smtClean="0"/>
              <a:t>Make development simple and convenient</a:t>
            </a:r>
          </a:p>
          <a:p>
            <a:r>
              <a:rPr lang="en-GB" sz="3600" dirty="0" smtClean="0"/>
              <a:t>Make everything traceable</a:t>
            </a:r>
          </a:p>
          <a:p>
            <a:pPr marL="48767" indent="0">
              <a:buNone/>
            </a:pPr>
            <a:endParaRPr lang="en-GB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725" y="14217"/>
            <a:ext cx="2742275" cy="186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2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Migration overview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9828-71D8-46C0-BC4E-D9140FA6B7EA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7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CERN_16-9-no-footer-dup</Template>
  <TotalTime>14753</TotalTime>
  <Words>1656</Words>
  <Application>Microsoft Office PowerPoint</Application>
  <PresentationFormat>Widescreen</PresentationFormat>
  <Paragraphs>470</Paragraphs>
  <Slides>53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Consolas</vt:lpstr>
      <vt:lpstr>Optima</vt:lpstr>
      <vt:lpstr>Tempus Sans ITC</vt:lpstr>
      <vt:lpstr>Wingdings</vt:lpstr>
      <vt:lpstr>CERNCorporate16-9</vt:lpstr>
      <vt:lpstr>Adapting Gradle for the CERN Accelerator Control System</vt:lpstr>
      <vt:lpstr>Overview</vt:lpstr>
      <vt:lpstr>CERN Beams Controls environment</vt:lpstr>
      <vt:lpstr>CERN environment</vt:lpstr>
      <vt:lpstr>Our users</vt:lpstr>
      <vt:lpstr>Our systems - scale</vt:lpstr>
      <vt:lpstr>Our systems - limitations</vt:lpstr>
      <vt:lpstr>Development tools team</vt:lpstr>
      <vt:lpstr>Migration overview</vt:lpstr>
      <vt:lpstr>Old build-system</vt:lpstr>
      <vt:lpstr>Migration requirements</vt:lpstr>
      <vt:lpstr>Build tool timeline</vt:lpstr>
      <vt:lpstr>How Gradle helped the migration</vt:lpstr>
      <vt:lpstr>Flexible versioning</vt:lpstr>
      <vt:lpstr>Task generation</vt:lpstr>
      <vt:lpstr>Tasks example – expectation</vt:lpstr>
      <vt:lpstr>Example: generated jar tasks</vt:lpstr>
      <vt:lpstr>Task generation in general</vt:lpstr>
      <vt:lpstr>POM customisation</vt:lpstr>
      <vt:lpstr>POM – extra properties</vt:lpstr>
      <vt:lpstr>POM – extra dependencies</vt:lpstr>
      <vt:lpstr>POM customisation – profiles</vt:lpstr>
      <vt:lpstr>POM customisation – summary</vt:lpstr>
      <vt:lpstr>Dependency resolution</vt:lpstr>
      <vt:lpstr>Dep. resolution augmentation</vt:lpstr>
      <vt:lpstr>Dep. resolution augmentation</vt:lpstr>
      <vt:lpstr>Dependency configurations</vt:lpstr>
      <vt:lpstr>Dependency configurations</vt:lpstr>
      <vt:lpstr>Dependency configurations</vt:lpstr>
      <vt:lpstr>Dependency configurations</vt:lpstr>
      <vt:lpstr>Dependency configurations - summary</vt:lpstr>
      <vt:lpstr>build.gradle problem</vt:lpstr>
      <vt:lpstr>build.gradle alternative</vt:lpstr>
      <vt:lpstr>Init scripts</vt:lpstr>
      <vt:lpstr>Init scripts – example</vt:lpstr>
      <vt:lpstr>Init scripts – summary</vt:lpstr>
      <vt:lpstr>General flexibility</vt:lpstr>
      <vt:lpstr>How Gradle could have helped more</vt:lpstr>
      <vt:lpstr>Gradle / Groovy</vt:lpstr>
      <vt:lpstr>Version “+”</vt:lpstr>
      <vt:lpstr>Logging</vt:lpstr>
      <vt:lpstr>Logging alternative</vt:lpstr>
      <vt:lpstr>Logging alternative – log summary</vt:lpstr>
      <vt:lpstr>Logging alternative – “What’s next” hint</vt:lpstr>
      <vt:lpstr>Logging alternative – “What’s next” hint</vt:lpstr>
      <vt:lpstr>Logging alternative – conclusion</vt:lpstr>
      <vt:lpstr>Building Eclipse plugins</vt:lpstr>
      <vt:lpstr>Buildship</vt:lpstr>
      <vt:lpstr>Buildship</vt:lpstr>
      <vt:lpstr>Buildship</vt:lpstr>
      <vt:lpstr>Buildship alternative</vt:lpstr>
      <vt:lpstr>Buildship alternative</vt:lpstr>
      <vt:lpstr>Smooth migration to Gradle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Endre Fejes</dc:creator>
  <cp:keywords>CERN Gradle CBNG devtools</cp:keywords>
  <cp:lastModifiedBy>Endre Fejes</cp:lastModifiedBy>
  <cp:revision>262</cp:revision>
  <dcterms:created xsi:type="dcterms:W3CDTF">2017-06-06T12:32:32Z</dcterms:created>
  <dcterms:modified xsi:type="dcterms:W3CDTF">2017-06-22T04:13:54Z</dcterms:modified>
</cp:coreProperties>
</file>